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86" r:id="rId4"/>
    <p:sldId id="285" r:id="rId5"/>
    <p:sldId id="257" r:id="rId6"/>
    <p:sldId id="263" r:id="rId7"/>
    <p:sldId id="270" r:id="rId8"/>
    <p:sldId id="269" r:id="rId9"/>
    <p:sldId id="271" r:id="rId10"/>
    <p:sldId id="265" r:id="rId11"/>
    <p:sldId id="278" r:id="rId12"/>
    <p:sldId id="258" r:id="rId13"/>
    <p:sldId id="266" r:id="rId14"/>
    <p:sldId id="280" r:id="rId15"/>
    <p:sldId id="259" r:id="rId16"/>
    <p:sldId id="306" r:id="rId17"/>
    <p:sldId id="296" r:id="rId18"/>
    <p:sldId id="295" r:id="rId19"/>
    <p:sldId id="294" r:id="rId20"/>
    <p:sldId id="277" r:id="rId21"/>
    <p:sldId id="292" r:id="rId22"/>
    <p:sldId id="267" r:id="rId23"/>
    <p:sldId id="260" r:id="rId24"/>
    <p:sldId id="268" r:id="rId25"/>
    <p:sldId id="282" r:id="rId26"/>
    <p:sldId id="283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05" r:id="rId3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61" autoAdjust="0"/>
  </p:normalViewPr>
  <p:slideViewPr>
    <p:cSldViewPr>
      <p:cViewPr varScale="1">
        <p:scale>
          <a:sx n="91" d="100"/>
          <a:sy n="91" d="100"/>
        </p:scale>
        <p:origin x="118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1D41A-9BA2-49BD-A0DC-DEA56647D800}" type="datetimeFigureOut">
              <a:rPr lang="zh-CN" altLang="en-US" smtClean="0"/>
              <a:t>2017/9/18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D4478-3E2D-4A0B-A04B-25F4EC6DF6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D4478-3E2D-4A0B-A04B-25F4EC6DF6E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907704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661" y="699542"/>
            <a:ext cx="9144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9954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1275606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3661" y="1851670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0" y="2427734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3003798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357986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 userDrawn="1"/>
        </p:nvGrpSpPr>
        <p:grpSpPr>
          <a:xfrm>
            <a:off x="0" y="699542"/>
            <a:ext cx="1979712" cy="576064"/>
            <a:chOff x="0" y="699542"/>
            <a:chExt cx="1979712" cy="576064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699542"/>
              <a:ext cx="19077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147677" y="802908"/>
              <a:ext cx="1832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微服务应用概述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等腰三角形 15"/>
            <p:cNvSpPr/>
            <p:nvPr userDrawn="1"/>
          </p:nvSpPr>
          <p:spPr>
            <a:xfrm rot="5400000">
              <a:off x="-20070" y="863645"/>
              <a:ext cx="288000" cy="247859"/>
            </a:xfrm>
            <a:prstGeom prst="triangle">
              <a:avLst>
                <a:gd name="adj" fmla="val 5243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22574" y="1367425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微服务应用开发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-50350" y="1975137"/>
            <a:ext cx="197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容器技术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7834" y="2531100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微服务应用架构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37833" y="3075594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微服务应用运维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4" y="-5580"/>
            <a:ext cx="620493" cy="670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907704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661" y="699542"/>
            <a:ext cx="9144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9954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1275606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3661" y="1851670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0" y="2427734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3003798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357986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37834" y="791615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微服务应用概述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-38023" y="1976125"/>
            <a:ext cx="195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容器技术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7834" y="2530292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微服务应用架构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37834" y="3075806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微服务应用运维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0" y="1275606"/>
            <a:ext cx="1979712" cy="576064"/>
            <a:chOff x="0" y="699542"/>
            <a:chExt cx="1979712" cy="576064"/>
          </a:xfrm>
        </p:grpSpPr>
        <p:sp>
          <p:nvSpPr>
            <p:cNvPr id="19" name="矩形 18"/>
            <p:cNvSpPr/>
            <p:nvPr userDrawn="1"/>
          </p:nvSpPr>
          <p:spPr>
            <a:xfrm>
              <a:off x="0" y="699542"/>
              <a:ext cx="19077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147677" y="802908"/>
              <a:ext cx="1832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微服务应用开发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等腰三角形 21"/>
            <p:cNvSpPr/>
            <p:nvPr userDrawn="1"/>
          </p:nvSpPr>
          <p:spPr>
            <a:xfrm rot="5400000">
              <a:off x="-20070" y="863645"/>
              <a:ext cx="288000" cy="247859"/>
            </a:xfrm>
            <a:prstGeom prst="triangle">
              <a:avLst>
                <a:gd name="adj" fmla="val 5243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4" y="-5580"/>
            <a:ext cx="620493" cy="670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907704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661" y="699542"/>
            <a:ext cx="9144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9954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1275606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3661" y="1851670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0" y="2427734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3003798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357986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35846" y="792958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微服务应用概述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7834" y="1369022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微服务应用开发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7834" y="2531100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微服务应用架构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37833" y="3081546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微服务应用运维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0" y="1851670"/>
            <a:ext cx="2065808" cy="576064"/>
            <a:chOff x="0" y="699542"/>
            <a:chExt cx="2065808" cy="576064"/>
          </a:xfrm>
        </p:grpSpPr>
        <p:sp>
          <p:nvSpPr>
            <p:cNvPr id="19" name="矩形 18"/>
            <p:cNvSpPr/>
            <p:nvPr userDrawn="1"/>
          </p:nvSpPr>
          <p:spPr>
            <a:xfrm>
              <a:off x="0" y="699542"/>
              <a:ext cx="19077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89757" y="792958"/>
              <a:ext cx="1976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容器技术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等腰三角形 21"/>
            <p:cNvSpPr/>
            <p:nvPr userDrawn="1"/>
          </p:nvSpPr>
          <p:spPr>
            <a:xfrm rot="5400000">
              <a:off x="-20070" y="863645"/>
              <a:ext cx="288000" cy="247859"/>
            </a:xfrm>
            <a:prstGeom prst="triangle">
              <a:avLst>
                <a:gd name="adj" fmla="val 5243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4" y="-5580"/>
            <a:ext cx="620493" cy="670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907704" cy="5145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661" y="699542"/>
            <a:ext cx="9144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9954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1275606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3661" y="1851670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0" y="2427734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3003798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357986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36003" y="793127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微服务应用概述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6001" y="1369191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微服务应用开发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-3661" y="1935474"/>
            <a:ext cx="191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容器技术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36002" y="3079706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微服务应用运维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0" y="2427734"/>
            <a:ext cx="1979712" cy="576064"/>
            <a:chOff x="0" y="699542"/>
            <a:chExt cx="1979712" cy="576064"/>
          </a:xfrm>
        </p:grpSpPr>
        <p:sp>
          <p:nvSpPr>
            <p:cNvPr id="19" name="矩形 18"/>
            <p:cNvSpPr/>
            <p:nvPr userDrawn="1"/>
          </p:nvSpPr>
          <p:spPr>
            <a:xfrm>
              <a:off x="0" y="699542"/>
              <a:ext cx="19077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147677" y="802908"/>
              <a:ext cx="1832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微服务应用架构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等腰三角形 21"/>
            <p:cNvSpPr/>
            <p:nvPr userDrawn="1"/>
          </p:nvSpPr>
          <p:spPr>
            <a:xfrm rot="5400000">
              <a:off x="-20070" y="863645"/>
              <a:ext cx="288000" cy="247859"/>
            </a:xfrm>
            <a:prstGeom prst="triangle">
              <a:avLst>
                <a:gd name="adj" fmla="val 5243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4" y="-5580"/>
            <a:ext cx="620493" cy="670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907704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661" y="699542"/>
            <a:ext cx="9144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9954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0" y="1275606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3661" y="1851670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0" y="2427734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3003798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0" y="3579862"/>
            <a:ext cx="19077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37833" y="793400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微服务应用概述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7832" y="1369463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微服务应用开发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-34177" y="1942910"/>
            <a:ext cx="19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容器技术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7834" y="2531100"/>
            <a:ext cx="183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微服务应用架构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0" y="3003798"/>
            <a:ext cx="1979712" cy="576064"/>
            <a:chOff x="0" y="699542"/>
            <a:chExt cx="1979712" cy="576064"/>
          </a:xfrm>
        </p:grpSpPr>
        <p:sp>
          <p:nvSpPr>
            <p:cNvPr id="17" name="矩形 16"/>
            <p:cNvSpPr/>
            <p:nvPr userDrawn="1"/>
          </p:nvSpPr>
          <p:spPr>
            <a:xfrm>
              <a:off x="0" y="699542"/>
              <a:ext cx="19077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147677" y="802908"/>
              <a:ext cx="1832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微服务应用运维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5400000">
              <a:off x="-20070" y="863645"/>
              <a:ext cx="288000" cy="247859"/>
            </a:xfrm>
            <a:prstGeom prst="triangle">
              <a:avLst>
                <a:gd name="adj" fmla="val 5243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4" y="-5580"/>
            <a:ext cx="620493" cy="670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bs.springcloud.com.cn/" TargetMode="External"/><Relationship Id="rId7" Type="http://schemas.openxmlformats.org/officeDocument/2006/relationships/hyperlink" Target="https://yq.aliyun.com/" TargetMode="External"/><Relationship Id="rId2" Type="http://schemas.openxmlformats.org/officeDocument/2006/relationships/hyperlink" Target="http://projects.spring.io/spring-cloud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ocker.org.cn/index.html" TargetMode="External"/><Relationship Id="rId5" Type="http://schemas.openxmlformats.org/officeDocument/2006/relationships/hyperlink" Target="https://www.docker.com/" TargetMode="External"/><Relationship Id="rId4" Type="http://schemas.openxmlformats.org/officeDocument/2006/relationships/hyperlink" Target="https://springcloud.cc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 flipH="1">
            <a:off x="-813432" y="1341720"/>
            <a:ext cx="5393017" cy="5410201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flipH="1">
            <a:off x="-1724071" y="-1363381"/>
            <a:ext cx="5393017" cy="5410201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flipH="1">
            <a:off x="-1980728" y="-148591"/>
            <a:ext cx="5393017" cy="5410201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H="1">
            <a:off x="-1098276" y="-3246120"/>
            <a:ext cx="5393017" cy="5410201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flipH="1">
            <a:off x="2356571" y="1047750"/>
            <a:ext cx="1864487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 flipH="1">
            <a:off x="4269844" y="3492542"/>
            <a:ext cx="675524" cy="67767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H="1">
            <a:off x="3796550" y="709021"/>
            <a:ext cx="273904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flipH="1">
            <a:off x="808252" y="2868208"/>
            <a:ext cx="300104" cy="301060"/>
            <a:chOff x="304800" y="673100"/>
            <a:chExt cx="4000500" cy="4000500"/>
          </a:xfrm>
          <a:solidFill>
            <a:srgbClr val="0070C0"/>
          </a:solidFill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18647" y="1517318"/>
            <a:ext cx="621921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3071818" y="3566204"/>
            <a:ext cx="219079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flipH="1">
            <a:off x="5365115" y="4550349"/>
            <a:ext cx="287005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/>
          <p:cNvSpPr/>
          <p:nvPr/>
        </p:nvSpPr>
        <p:spPr>
          <a:xfrm flipH="1">
            <a:off x="1169035" y="1256158"/>
            <a:ext cx="273904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H="1">
            <a:off x="1291520" y="4712267"/>
            <a:ext cx="136953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H="1">
            <a:off x="1583766" y="3324810"/>
            <a:ext cx="821990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112160" y="1420731"/>
            <a:ext cx="900000" cy="923330"/>
            <a:chOff x="5365115" y="1298289"/>
            <a:chExt cx="900000" cy="923330"/>
          </a:xfrm>
        </p:grpSpPr>
        <p:grpSp>
          <p:nvGrpSpPr>
            <p:cNvPr id="61" name="组合 60"/>
            <p:cNvGrpSpPr/>
            <p:nvPr/>
          </p:nvGrpSpPr>
          <p:grpSpPr>
            <a:xfrm flipH="1">
              <a:off x="5365115" y="1309954"/>
              <a:ext cx="900000" cy="90000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同心圆 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5545156" y="1298289"/>
              <a:ext cx="5755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solidFill>
                    <a:srgbClr val="0070C0"/>
                  </a:solidFill>
                </a:rPr>
                <a:t>2</a:t>
              </a:r>
              <a:endParaRPr lang="zh-CN" altLang="en-US" sz="54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916377" y="1420731"/>
            <a:ext cx="900000" cy="923330"/>
            <a:chOff x="5365115" y="1298289"/>
            <a:chExt cx="900000" cy="923330"/>
          </a:xfrm>
        </p:grpSpPr>
        <p:grpSp>
          <p:nvGrpSpPr>
            <p:cNvPr id="67" name="组合 66"/>
            <p:cNvGrpSpPr/>
            <p:nvPr/>
          </p:nvGrpSpPr>
          <p:grpSpPr>
            <a:xfrm flipH="1">
              <a:off x="5365115" y="1309954"/>
              <a:ext cx="900000" cy="90000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9" name="同心圆 6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545156" y="1298289"/>
              <a:ext cx="5755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solidFill>
                    <a:srgbClr val="0070C0"/>
                  </a:solidFill>
                </a:rPr>
                <a:t>0</a:t>
              </a:r>
              <a:endParaRPr lang="zh-CN" altLang="en-US" sz="54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696336" y="1432396"/>
            <a:ext cx="900000" cy="923330"/>
            <a:chOff x="5365115" y="1298289"/>
            <a:chExt cx="900000" cy="923330"/>
          </a:xfrm>
        </p:grpSpPr>
        <p:grpSp>
          <p:nvGrpSpPr>
            <p:cNvPr id="72" name="组合 71"/>
            <p:cNvGrpSpPr/>
            <p:nvPr/>
          </p:nvGrpSpPr>
          <p:grpSpPr>
            <a:xfrm flipH="1">
              <a:off x="5365115" y="1309954"/>
              <a:ext cx="900000" cy="90000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4" name="同心圆 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5545156" y="1298289"/>
              <a:ext cx="5755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>
                  <a:solidFill>
                    <a:srgbClr val="0070C0"/>
                  </a:solidFill>
                </a:rPr>
                <a:t>1</a:t>
              </a:r>
              <a:endParaRPr lang="zh-CN" altLang="en-US" sz="54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488424" y="1432396"/>
            <a:ext cx="900000" cy="923330"/>
            <a:chOff x="5365115" y="1298289"/>
            <a:chExt cx="900000" cy="923330"/>
          </a:xfrm>
        </p:grpSpPr>
        <p:grpSp>
          <p:nvGrpSpPr>
            <p:cNvPr id="77" name="组合 76"/>
            <p:cNvGrpSpPr/>
            <p:nvPr/>
          </p:nvGrpSpPr>
          <p:grpSpPr>
            <a:xfrm flipH="1">
              <a:off x="5365115" y="1309954"/>
              <a:ext cx="900000" cy="90000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9" name="同心圆 7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5545156" y="1298289"/>
              <a:ext cx="5755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b="1" dirty="0" smtClean="0">
                  <a:solidFill>
                    <a:srgbClr val="0070C0"/>
                  </a:solidFill>
                </a:rPr>
                <a:t>7</a:t>
              </a:r>
              <a:endParaRPr lang="zh-CN" altLang="en-US" sz="54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553211" y="2641011"/>
            <a:ext cx="4478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Spring Cloud</a:t>
            </a:r>
            <a:r>
              <a:rPr lang="zh-CN" altLang="en-US" sz="2800" dirty="0" smtClean="0"/>
              <a:t>与</a:t>
            </a:r>
            <a:r>
              <a:rPr lang="en-US" altLang="zh-CN" sz="2800" dirty="0" smtClean="0"/>
              <a:t>Docker</a:t>
            </a:r>
            <a:br>
              <a:rPr lang="en-US" altLang="zh-CN" sz="2800" dirty="0" smtClean="0"/>
            </a:br>
            <a:r>
              <a:rPr lang="zh-CN" altLang="en-US" sz="2800" dirty="0" smtClean="0"/>
              <a:t>微服务应用架构</a:t>
            </a:r>
            <a:endParaRPr lang="zh-CN" alt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7"/>
          <p:cNvSpPr>
            <a:spLocks noChangeArrowheads="1"/>
          </p:cNvSpPr>
          <p:nvPr/>
        </p:nvSpPr>
        <p:spPr bwMode="auto">
          <a:xfrm>
            <a:off x="4572000" y="3723878"/>
            <a:ext cx="43436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PMS2.0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技术开发组 刘隆康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847051" y="4443958"/>
            <a:ext cx="343825" cy="309997"/>
            <a:chOff x="4634991" y="2138335"/>
            <a:chExt cx="428348" cy="386204"/>
          </a:xfrm>
        </p:grpSpPr>
        <p:sp>
          <p:nvSpPr>
            <p:cNvPr id="85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6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476647" y="4443958"/>
            <a:ext cx="343825" cy="309997"/>
            <a:chOff x="5076056" y="2138335"/>
            <a:chExt cx="428348" cy="386204"/>
          </a:xfrm>
        </p:grpSpPr>
        <p:sp>
          <p:nvSpPr>
            <p:cNvPr id="88" name="Freeform 5"/>
            <p:cNvSpPr/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9" name="KSO_Shape"/>
            <p:cNvSpPr/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237060" y="4443932"/>
            <a:ext cx="343825" cy="309997"/>
            <a:chOff x="5557128" y="2138335"/>
            <a:chExt cx="428348" cy="386204"/>
          </a:xfrm>
        </p:grpSpPr>
        <p:sp>
          <p:nvSpPr>
            <p:cNvPr id="91" name="Freeform 5"/>
            <p:cNvSpPr/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2" name="KSO_Shape"/>
            <p:cNvSpPr/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041210" y="4443958"/>
            <a:ext cx="343825" cy="309997"/>
            <a:chOff x="6068610" y="2138335"/>
            <a:chExt cx="428348" cy="386204"/>
          </a:xfrm>
        </p:grpSpPr>
        <p:sp>
          <p:nvSpPr>
            <p:cNvPr id="94" name="Freeform 5"/>
            <p:cNvSpPr/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5" name="KSO_Shape"/>
            <p:cNvSpPr/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643580" y="4440108"/>
            <a:ext cx="343825" cy="309997"/>
            <a:chOff x="6623914" y="2138335"/>
            <a:chExt cx="428348" cy="386204"/>
          </a:xfrm>
        </p:grpSpPr>
        <p:sp>
          <p:nvSpPr>
            <p:cNvPr id="97" name="Freeform 5"/>
            <p:cNvSpPr/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8" name="KSO_Shape"/>
            <p:cNvSpPr/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99" name="01_S579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68" y="-4463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150"/>
                            </p:stCondLst>
                            <p:childTnLst>
                              <p:par>
                                <p:cTn id="9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" showWhenStopped="0">
                <p:cTn id="116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4" grpId="0" animBg="1"/>
      <p:bldP spid="15" grpId="0" animBg="1"/>
      <p:bldP spid="82" grpId="0"/>
      <p:bldP spid="8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6016" y="1975247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微服务应用开发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43808" y="1940248"/>
            <a:ext cx="1301106" cy="1301106"/>
            <a:chOff x="2843808" y="1940248"/>
            <a:chExt cx="1301106" cy="1301106"/>
          </a:xfrm>
        </p:grpSpPr>
        <p:sp>
          <p:nvSpPr>
            <p:cNvPr id="4" name="椭圆 3"/>
            <p:cNvSpPr/>
            <p:nvPr/>
          </p:nvSpPr>
          <p:spPr>
            <a:xfrm>
              <a:off x="2843808" y="1940248"/>
              <a:ext cx="1301106" cy="13011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DDDEDD"/>
                </a:gs>
              </a:gsLst>
              <a:lin ang="9600000" scaled="0"/>
            </a:gradFill>
            <a:ln>
              <a:noFill/>
            </a:ln>
            <a:effectLst>
              <a:outerShdw blurRad="304800" dist="38100" dir="8100000" sx="110000" sy="11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954361" y="2050800"/>
              <a:ext cx="1080000" cy="108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2071" y="2175302"/>
              <a:ext cx="5645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88024" y="2469044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实战前提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 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497640" y="915566"/>
            <a:ext cx="0" cy="396044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/>
          <p:nvPr/>
        </p:nvSpPr>
        <p:spPr>
          <a:xfrm>
            <a:off x="2118497" y="1995686"/>
            <a:ext cx="31015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Pivotal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团队提供的全新框架，其设计目的是用来简化新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应用的初始搭建以及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开发过程，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通过少量的代码就能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独立的、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产品级别的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应用。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的核心思想就是约定大于配置，一切自动完成。采用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可以大大的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简化开发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模式，所有你想集成的常用框架，它都有对应的组件支持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2473304" y="126631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5929688" y="126631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5997823" y="1995686"/>
            <a:ext cx="2812183" cy="234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是一系列框架的有序集合。它利用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的开发便利性巧妙地简化了分布式系统基础设施的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开发，其将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目前各家公司开发的比较成熟、经得起实际考验的服务框架组合起来，通过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风格进行再封装屏蔽掉了复杂的配置和实现原理，最终给开发者留出了一套简单易懂、易部署和易维护的分布式系统开发工具包。</a:t>
            </a:r>
          </a:p>
        </p:txBody>
      </p:sp>
      <p:sp>
        <p:nvSpPr>
          <p:cNvPr id="23" name="右箭头 22"/>
          <p:cNvSpPr/>
          <p:nvPr/>
        </p:nvSpPr>
        <p:spPr>
          <a:xfrm>
            <a:off x="5220072" y="2382714"/>
            <a:ext cx="645665" cy="46308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5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 件 概 览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10"/>
          <p:cNvSpPr>
            <a:spLocks noChangeArrowheads="1"/>
          </p:cNvSpPr>
          <p:nvPr/>
        </p:nvSpPr>
        <p:spPr bwMode="auto">
          <a:xfrm rot="5400000">
            <a:off x="2069679" y="1636070"/>
            <a:ext cx="2646760" cy="2645913"/>
          </a:xfrm>
          <a:custGeom>
            <a:avLst/>
            <a:gdLst>
              <a:gd name="G0" fmla="+- 5400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400"/>
              <a:gd name="G18" fmla="*/ 5400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400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400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2700 w 21600"/>
              <a:gd name="T15" fmla="*/ 10800 h 21600"/>
              <a:gd name="T16" fmla="*/ 10800 w 21600"/>
              <a:gd name="T17" fmla="*/ 5400 h 21600"/>
              <a:gd name="T18" fmla="*/ 18900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sys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3"/>
          <p:cNvGrpSpPr/>
          <p:nvPr/>
        </p:nvGrpSpPr>
        <p:grpSpPr bwMode="auto">
          <a:xfrm>
            <a:off x="3131840" y="1304140"/>
            <a:ext cx="451780" cy="593595"/>
            <a:chOff x="1890879" y="3789973"/>
            <a:chExt cx="1584176" cy="2084915"/>
          </a:xfrm>
        </p:grpSpPr>
        <p:sp>
          <p:nvSpPr>
            <p:cNvPr id="6" name="椭圆 35"/>
            <p:cNvSpPr/>
            <p:nvPr/>
          </p:nvSpPr>
          <p:spPr>
            <a:xfrm>
              <a:off x="1911556" y="3810650"/>
              <a:ext cx="1542822" cy="1542820"/>
            </a:xfrm>
            <a:prstGeom prst="ellipse">
              <a:avLst/>
            </a:prstGeom>
            <a:solidFill>
              <a:srgbClr val="0070C0"/>
            </a:soli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36"/>
            <p:cNvSpPr/>
            <p:nvPr/>
          </p:nvSpPr>
          <p:spPr>
            <a:xfrm>
              <a:off x="1890879" y="3789973"/>
              <a:ext cx="1584176" cy="1584174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37"/>
            <p:cNvSpPr>
              <a:spLocks noChangeArrowheads="1"/>
            </p:cNvSpPr>
            <p:nvPr/>
          </p:nvSpPr>
          <p:spPr bwMode="auto">
            <a:xfrm>
              <a:off x="2425960" y="4091207"/>
              <a:ext cx="509410" cy="1783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33"/>
          <p:cNvGrpSpPr/>
          <p:nvPr/>
        </p:nvGrpSpPr>
        <p:grpSpPr bwMode="auto">
          <a:xfrm>
            <a:off x="4067944" y="1723240"/>
            <a:ext cx="451780" cy="593595"/>
            <a:chOff x="1890879" y="3789973"/>
            <a:chExt cx="1584176" cy="2084915"/>
          </a:xfrm>
        </p:grpSpPr>
        <p:sp>
          <p:nvSpPr>
            <p:cNvPr id="11" name="椭圆 35"/>
            <p:cNvSpPr/>
            <p:nvPr/>
          </p:nvSpPr>
          <p:spPr>
            <a:xfrm>
              <a:off x="1911556" y="3810650"/>
              <a:ext cx="1542822" cy="1542820"/>
            </a:xfrm>
            <a:prstGeom prst="ellipse">
              <a:avLst/>
            </a:prstGeom>
            <a:solidFill>
              <a:srgbClr val="0070C0"/>
            </a:soli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36"/>
            <p:cNvSpPr/>
            <p:nvPr/>
          </p:nvSpPr>
          <p:spPr>
            <a:xfrm>
              <a:off x="1890879" y="3789973"/>
              <a:ext cx="1584176" cy="1584174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37"/>
            <p:cNvSpPr>
              <a:spLocks noChangeArrowheads="1"/>
            </p:cNvSpPr>
            <p:nvPr/>
          </p:nvSpPr>
          <p:spPr bwMode="auto">
            <a:xfrm>
              <a:off x="2425960" y="4091207"/>
              <a:ext cx="509410" cy="1783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33"/>
          <p:cNvGrpSpPr/>
          <p:nvPr/>
        </p:nvGrpSpPr>
        <p:grpSpPr bwMode="auto">
          <a:xfrm>
            <a:off x="4480260" y="2370940"/>
            <a:ext cx="451780" cy="593595"/>
            <a:chOff x="1890879" y="3789973"/>
            <a:chExt cx="1584176" cy="2084915"/>
          </a:xfrm>
        </p:grpSpPr>
        <p:sp>
          <p:nvSpPr>
            <p:cNvPr id="16" name="椭圆 35"/>
            <p:cNvSpPr/>
            <p:nvPr/>
          </p:nvSpPr>
          <p:spPr>
            <a:xfrm>
              <a:off x="1911556" y="3810650"/>
              <a:ext cx="1542822" cy="1542820"/>
            </a:xfrm>
            <a:prstGeom prst="ellipse">
              <a:avLst/>
            </a:prstGeom>
            <a:solidFill>
              <a:srgbClr val="0070C0"/>
            </a:soli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36"/>
            <p:cNvSpPr/>
            <p:nvPr/>
          </p:nvSpPr>
          <p:spPr>
            <a:xfrm>
              <a:off x="1890879" y="3789973"/>
              <a:ext cx="1584176" cy="1584174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37"/>
            <p:cNvSpPr>
              <a:spLocks noChangeArrowheads="1"/>
            </p:cNvSpPr>
            <p:nvPr/>
          </p:nvSpPr>
          <p:spPr bwMode="auto">
            <a:xfrm>
              <a:off x="2425960" y="4091207"/>
              <a:ext cx="509410" cy="1783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33"/>
          <p:cNvGrpSpPr/>
          <p:nvPr/>
        </p:nvGrpSpPr>
        <p:grpSpPr bwMode="auto">
          <a:xfrm>
            <a:off x="4427984" y="3126987"/>
            <a:ext cx="451780" cy="593595"/>
            <a:chOff x="1890879" y="3789973"/>
            <a:chExt cx="1584176" cy="2084915"/>
          </a:xfrm>
        </p:grpSpPr>
        <p:sp>
          <p:nvSpPr>
            <p:cNvPr id="21" name="椭圆 35"/>
            <p:cNvSpPr/>
            <p:nvPr/>
          </p:nvSpPr>
          <p:spPr>
            <a:xfrm>
              <a:off x="1911556" y="3810650"/>
              <a:ext cx="1542822" cy="1542820"/>
            </a:xfrm>
            <a:prstGeom prst="ellipse">
              <a:avLst/>
            </a:prstGeom>
            <a:solidFill>
              <a:srgbClr val="0070C0"/>
            </a:soli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36"/>
            <p:cNvSpPr/>
            <p:nvPr/>
          </p:nvSpPr>
          <p:spPr>
            <a:xfrm>
              <a:off x="1890879" y="3789973"/>
              <a:ext cx="1584176" cy="1584174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37"/>
            <p:cNvSpPr>
              <a:spLocks noChangeArrowheads="1"/>
            </p:cNvSpPr>
            <p:nvPr/>
          </p:nvSpPr>
          <p:spPr bwMode="auto">
            <a:xfrm>
              <a:off x="2425960" y="4091207"/>
              <a:ext cx="509410" cy="1783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33"/>
          <p:cNvGrpSpPr/>
          <p:nvPr/>
        </p:nvGrpSpPr>
        <p:grpSpPr bwMode="auto">
          <a:xfrm>
            <a:off x="3995936" y="3721109"/>
            <a:ext cx="451780" cy="593595"/>
            <a:chOff x="1890879" y="3789973"/>
            <a:chExt cx="1584176" cy="2084915"/>
          </a:xfrm>
        </p:grpSpPr>
        <p:sp>
          <p:nvSpPr>
            <p:cNvPr id="26" name="椭圆 35"/>
            <p:cNvSpPr/>
            <p:nvPr/>
          </p:nvSpPr>
          <p:spPr>
            <a:xfrm>
              <a:off x="1911556" y="3810650"/>
              <a:ext cx="1542822" cy="1542820"/>
            </a:xfrm>
            <a:prstGeom prst="ellipse">
              <a:avLst/>
            </a:prstGeom>
            <a:solidFill>
              <a:srgbClr val="0070C0"/>
            </a:soli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36"/>
            <p:cNvSpPr/>
            <p:nvPr/>
          </p:nvSpPr>
          <p:spPr>
            <a:xfrm>
              <a:off x="1890879" y="3789973"/>
              <a:ext cx="1584176" cy="1584174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37"/>
            <p:cNvSpPr>
              <a:spLocks noChangeArrowheads="1"/>
            </p:cNvSpPr>
            <p:nvPr/>
          </p:nvSpPr>
          <p:spPr bwMode="auto">
            <a:xfrm>
              <a:off x="2425960" y="4091207"/>
              <a:ext cx="509410" cy="1783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33"/>
          <p:cNvGrpSpPr/>
          <p:nvPr/>
        </p:nvGrpSpPr>
        <p:grpSpPr bwMode="auto">
          <a:xfrm>
            <a:off x="3131840" y="3991380"/>
            <a:ext cx="451780" cy="593595"/>
            <a:chOff x="1890879" y="3789973"/>
            <a:chExt cx="1584176" cy="2084915"/>
          </a:xfrm>
        </p:grpSpPr>
        <p:sp>
          <p:nvSpPr>
            <p:cNvPr id="31" name="椭圆 35"/>
            <p:cNvSpPr/>
            <p:nvPr/>
          </p:nvSpPr>
          <p:spPr>
            <a:xfrm>
              <a:off x="1911556" y="3810650"/>
              <a:ext cx="1542822" cy="1542820"/>
            </a:xfrm>
            <a:prstGeom prst="ellipse">
              <a:avLst/>
            </a:prstGeom>
            <a:solidFill>
              <a:srgbClr val="0070C0"/>
            </a:soli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6"/>
            <p:cNvSpPr/>
            <p:nvPr/>
          </p:nvSpPr>
          <p:spPr>
            <a:xfrm>
              <a:off x="1890879" y="3789973"/>
              <a:ext cx="1584176" cy="1584174"/>
            </a:xfrm>
            <a:prstGeom prst="ellipse">
              <a:avLst/>
            </a:prstGeom>
            <a:noFill/>
            <a:ln>
              <a:noFill/>
            </a:ln>
            <a:effectLst>
              <a:innerShdw blurRad="889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7"/>
            <p:cNvSpPr>
              <a:spLocks noChangeArrowheads="1"/>
            </p:cNvSpPr>
            <p:nvPr/>
          </p:nvSpPr>
          <p:spPr bwMode="auto">
            <a:xfrm>
              <a:off x="2425960" y="4091207"/>
              <a:ext cx="509410" cy="1783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endParaRPr lang="zh-CN" altLang="zh-CN"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Line 548"/>
          <p:cNvSpPr>
            <a:spLocks noChangeShapeType="1"/>
          </p:cNvSpPr>
          <p:nvPr/>
        </p:nvSpPr>
        <p:spPr bwMode="auto">
          <a:xfrm flipH="1">
            <a:off x="4677407" y="3964036"/>
            <a:ext cx="80973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Line 548"/>
          <p:cNvSpPr>
            <a:spLocks noChangeShapeType="1"/>
          </p:cNvSpPr>
          <p:nvPr/>
        </p:nvSpPr>
        <p:spPr bwMode="auto">
          <a:xfrm flipH="1">
            <a:off x="5163245" y="3385393"/>
            <a:ext cx="37747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Line 548"/>
          <p:cNvSpPr>
            <a:spLocks noChangeShapeType="1"/>
          </p:cNvSpPr>
          <p:nvPr/>
        </p:nvSpPr>
        <p:spPr bwMode="auto">
          <a:xfrm flipH="1">
            <a:off x="5163245" y="2646014"/>
            <a:ext cx="322702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Line 548"/>
          <p:cNvSpPr>
            <a:spLocks noChangeShapeType="1"/>
          </p:cNvSpPr>
          <p:nvPr/>
        </p:nvSpPr>
        <p:spPr bwMode="auto">
          <a:xfrm flipH="1">
            <a:off x="4677407" y="2013793"/>
            <a:ext cx="75495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Line 548"/>
          <p:cNvSpPr>
            <a:spLocks noChangeShapeType="1"/>
          </p:cNvSpPr>
          <p:nvPr/>
        </p:nvSpPr>
        <p:spPr bwMode="auto">
          <a:xfrm flipH="1">
            <a:off x="3854578" y="1474439"/>
            <a:ext cx="156468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Line 548"/>
          <p:cNvSpPr>
            <a:spLocks noChangeShapeType="1"/>
          </p:cNvSpPr>
          <p:nvPr/>
        </p:nvSpPr>
        <p:spPr bwMode="auto">
          <a:xfrm flipH="1">
            <a:off x="3724291" y="4567571"/>
            <a:ext cx="1674237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3207035" y="1370855"/>
            <a:ext cx="269116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41" name="Text Box 25"/>
          <p:cNvSpPr txBox="1">
            <a:spLocks noChangeArrowheads="1"/>
          </p:cNvSpPr>
          <p:nvPr/>
        </p:nvSpPr>
        <p:spPr bwMode="auto">
          <a:xfrm>
            <a:off x="4499992" y="3215133"/>
            <a:ext cx="269116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42" name="Text Box 26"/>
          <p:cNvSpPr txBox="1">
            <a:spLocks noChangeArrowheads="1"/>
          </p:cNvSpPr>
          <p:nvPr/>
        </p:nvSpPr>
        <p:spPr bwMode="auto">
          <a:xfrm>
            <a:off x="3214180" y="4066430"/>
            <a:ext cx="269116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43" name="Text Box 27"/>
          <p:cNvSpPr txBox="1">
            <a:spLocks noChangeArrowheads="1"/>
          </p:cNvSpPr>
          <p:nvPr/>
        </p:nvSpPr>
        <p:spPr bwMode="auto">
          <a:xfrm>
            <a:off x="4062797" y="3802111"/>
            <a:ext cx="269116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4561410" y="2462658"/>
            <a:ext cx="269116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5" name="Text Box 29"/>
          <p:cNvSpPr txBox="1">
            <a:spLocks noChangeArrowheads="1"/>
          </p:cNvSpPr>
          <p:nvPr/>
        </p:nvSpPr>
        <p:spPr bwMode="auto">
          <a:xfrm>
            <a:off x="4171719" y="1804242"/>
            <a:ext cx="269116" cy="31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46" name="Rectangle 30"/>
          <p:cNvSpPr>
            <a:spLocks noChangeArrowheads="1"/>
          </p:cNvSpPr>
          <p:nvPr/>
        </p:nvSpPr>
        <p:spPr bwMode="auto">
          <a:xfrm>
            <a:off x="5485947" y="1135945"/>
            <a:ext cx="319821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Starters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式的启动项目，为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提供开箱即用的依赖管理。</a:t>
            </a:r>
          </a:p>
        </p:txBody>
      </p:sp>
      <p:sp>
        <p:nvSpPr>
          <p:cNvPr id="47" name="Rectangle 31"/>
          <p:cNvSpPr>
            <a:spLocks noChangeArrowheads="1"/>
          </p:cNvSpPr>
          <p:nvPr/>
        </p:nvSpPr>
        <p:spPr bwMode="auto">
          <a:xfrm>
            <a:off x="5483646" y="1630132"/>
            <a:ext cx="3134543" cy="79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</a:t>
            </a:r>
            <a:r>
              <a:rPr lang="en-US" altLang="zh-CN" sz="105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</a:t>
            </a:r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Server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配置管理工具包，让你可以把配置放到远程服务器，集中化管理集群配置，目前支持本地存储、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Subversion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8" name="Rectangle 32"/>
          <p:cNvSpPr>
            <a:spLocks noChangeArrowheads="1"/>
          </p:cNvSpPr>
          <p:nvPr/>
        </p:nvSpPr>
        <p:spPr bwMode="auto">
          <a:xfrm>
            <a:off x="5511710" y="2389479"/>
            <a:ext cx="3134543" cy="79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Bus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事件、消息总线，用于在集群（例如，配置变化事件）中传播状态变化，可与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联合实现热部署。</a:t>
            </a:r>
          </a:p>
        </p:txBody>
      </p:sp>
      <p:sp>
        <p:nvSpPr>
          <p:cNvPr id="49" name="Rectangle 33"/>
          <p:cNvSpPr>
            <a:spLocks noChangeArrowheads="1"/>
          </p:cNvSpPr>
          <p:nvPr/>
        </p:nvSpPr>
        <p:spPr bwMode="auto">
          <a:xfrm>
            <a:off x="5557317" y="3152659"/>
            <a:ext cx="333272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Eureka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云端服务发现，一个基于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的服务，用于定位服务，以实现云端中间层服务发现和故障转移。</a:t>
            </a:r>
          </a:p>
        </p:txBody>
      </p:sp>
      <p:sp>
        <p:nvSpPr>
          <p:cNvPr id="50" name="Rectangle 34"/>
          <p:cNvSpPr>
            <a:spLocks noChangeArrowheads="1"/>
          </p:cNvSpPr>
          <p:nvPr/>
        </p:nvSpPr>
        <p:spPr bwMode="auto">
          <a:xfrm>
            <a:off x="5557317" y="3642018"/>
            <a:ext cx="3151509" cy="79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Zuul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Zuul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是在云平台上提供动态路由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安全等边缘服务的框架。</a:t>
            </a:r>
            <a:r>
              <a:rPr lang="en-US" altLang="zh-CN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Zuul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相当于是设备和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Netflix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流应用的 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网站后端所有请求的前门。</a:t>
            </a:r>
          </a:p>
        </p:txBody>
      </p:sp>
      <p:sp>
        <p:nvSpPr>
          <p:cNvPr id="51" name="Rectangle 35"/>
          <p:cNvSpPr>
            <a:spLocks noChangeArrowheads="1"/>
          </p:cNvSpPr>
          <p:nvPr/>
        </p:nvSpPr>
        <p:spPr bwMode="auto">
          <a:xfrm>
            <a:off x="5540723" y="4352240"/>
            <a:ext cx="334931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Sleuth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日志收集</a:t>
            </a:r>
            <a:r>
              <a:rPr lang="zh-CN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工具包，为</a:t>
            </a:r>
            <a:r>
              <a:rPr lang="en-US" altLang="zh-CN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SpringCloud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应用实现了一种分布式追踪解决方案。</a:t>
            </a:r>
          </a:p>
        </p:txBody>
      </p:sp>
      <p:grpSp>
        <p:nvGrpSpPr>
          <p:cNvPr id="52" name="Group 126"/>
          <p:cNvGrpSpPr/>
          <p:nvPr/>
        </p:nvGrpSpPr>
        <p:grpSpPr bwMode="auto">
          <a:xfrm>
            <a:off x="2559009" y="1912589"/>
            <a:ext cx="1890959" cy="1890713"/>
            <a:chOff x="937" y="1480"/>
            <a:chExt cx="1588" cy="1588"/>
          </a:xfrm>
        </p:grpSpPr>
        <p:grpSp>
          <p:nvGrpSpPr>
            <p:cNvPr id="53" name="组合 33"/>
            <p:cNvGrpSpPr/>
            <p:nvPr/>
          </p:nvGrpSpPr>
          <p:grpSpPr bwMode="auto">
            <a:xfrm>
              <a:off x="985" y="1584"/>
              <a:ext cx="1441" cy="1439"/>
              <a:chOff x="1754168" y="3653262"/>
              <a:chExt cx="1857599" cy="1857597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</a:t>
                </a:r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%</a:t>
                </a:r>
                <a:endParaRPr lang="zh-CN" altLang="en-US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noFill/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2581452" y="4093187"/>
                <a:ext cx="199958" cy="550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zh-CN" altLang="zh-CN" sz="27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4"/>
            <p:cNvGrpSpPr/>
            <p:nvPr/>
          </p:nvGrpSpPr>
          <p:grpSpPr bwMode="auto">
            <a:xfrm>
              <a:off x="937" y="1480"/>
              <a:ext cx="1588" cy="1588"/>
              <a:chOff x="3733576" y="3930057"/>
              <a:chExt cx="1800000" cy="180000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3733576" y="3930057"/>
                <a:ext cx="1800000" cy="1800000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2" name="Rectangle 23"/>
          <p:cNvSpPr>
            <a:spLocks noChangeArrowheads="1"/>
          </p:cNvSpPr>
          <p:nvPr/>
        </p:nvSpPr>
        <p:spPr bwMode="auto">
          <a:xfrm>
            <a:off x="3053339" y="2566848"/>
            <a:ext cx="902298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</a:p>
          <a:p>
            <a:pPr algn="ctr"/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6016" y="1975247"/>
            <a:ext cx="250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容器技术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43808" y="1940248"/>
            <a:ext cx="1301106" cy="1301106"/>
            <a:chOff x="2843808" y="1940248"/>
            <a:chExt cx="1301106" cy="1301106"/>
          </a:xfrm>
        </p:grpSpPr>
        <p:sp>
          <p:nvSpPr>
            <p:cNvPr id="4" name="椭圆 3"/>
            <p:cNvSpPr/>
            <p:nvPr/>
          </p:nvSpPr>
          <p:spPr>
            <a:xfrm>
              <a:off x="2843808" y="1940248"/>
              <a:ext cx="1301106" cy="13011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DDDEDD"/>
                </a:gs>
              </a:gsLst>
              <a:lin ang="9600000" scaled="0"/>
            </a:gradFill>
            <a:ln>
              <a:noFill/>
            </a:ln>
            <a:effectLst>
              <a:outerShdw blurRad="304800" dist="38100" dir="8100000" sx="110000" sy="11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954361" y="2050800"/>
              <a:ext cx="1080000" cy="108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2071" y="2175302"/>
              <a:ext cx="5645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88024" y="2469044"/>
            <a:ext cx="2304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容器技术简介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容器核心组件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容器核心组件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容器核心组件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 器 技 术 简 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97640" y="915566"/>
            <a:ext cx="0" cy="396044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2286520" y="1880491"/>
            <a:ext cx="32403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传统虚拟机技术是虚拟出一套硬件后，在其上运行一个完整操作系统，在该系统上再运行所需应用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2473304" y="126631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传统虚拟化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5929688" y="126631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6022037" y="1843492"/>
            <a:ext cx="2812183" cy="75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容器内的应用进程直接运行于宿主的内核，容器内没有自己的内核，而且也没有进行硬件虚拟。因此容器要比传统虚拟机更为轻便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5073798" y="2291924"/>
            <a:ext cx="847684" cy="847684"/>
            <a:chOff x="4220166" y="2291924"/>
            <a:chExt cx="847684" cy="847684"/>
          </a:xfrm>
        </p:grpSpPr>
        <p:sp>
          <p:nvSpPr>
            <p:cNvPr id="39" name="椭圆 38"/>
            <p:cNvSpPr/>
            <p:nvPr/>
          </p:nvSpPr>
          <p:spPr>
            <a:xfrm>
              <a:off x="4220166" y="2291924"/>
              <a:ext cx="847684" cy="84768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21"/>
            <p:cNvSpPr txBox="1"/>
            <p:nvPr/>
          </p:nvSpPr>
          <p:spPr>
            <a:xfrm>
              <a:off x="4320721" y="2446318"/>
              <a:ext cx="653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VS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4798" b="1202"/>
          <a:stretch/>
        </p:blipFill>
        <p:spPr>
          <a:xfrm>
            <a:off x="2473304" y="2446318"/>
            <a:ext cx="2454097" cy="25978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64"/>
          <a:stretch/>
        </p:blipFill>
        <p:spPr>
          <a:xfrm>
            <a:off x="6016705" y="2873729"/>
            <a:ext cx="2664296" cy="2080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 装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093542" y="812455"/>
            <a:ext cx="1517947" cy="484137"/>
            <a:chOff x="695368" y="3811490"/>
            <a:chExt cx="1721136" cy="548848"/>
          </a:xfrm>
        </p:grpSpPr>
        <p:grpSp>
          <p:nvGrpSpPr>
            <p:cNvPr id="32" name="组合 31"/>
            <p:cNvGrpSpPr/>
            <p:nvPr/>
          </p:nvGrpSpPr>
          <p:grpSpPr>
            <a:xfrm>
              <a:off x="695368" y="3811490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圆角矩形 33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椭圆 32"/>
            <p:cNvSpPr/>
            <p:nvPr/>
          </p:nvSpPr>
          <p:spPr>
            <a:xfrm>
              <a:off x="825405" y="3951961"/>
              <a:ext cx="279463" cy="2794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134473" y="2091435"/>
            <a:ext cx="1517947" cy="484137"/>
            <a:chOff x="2173927" y="3285519"/>
            <a:chExt cx="1721136" cy="548848"/>
          </a:xfrm>
        </p:grpSpPr>
        <p:grpSp>
          <p:nvGrpSpPr>
            <p:cNvPr id="37" name="组合 36"/>
            <p:cNvGrpSpPr/>
            <p:nvPr/>
          </p:nvGrpSpPr>
          <p:grpSpPr>
            <a:xfrm>
              <a:off x="2173927" y="3285519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圆角矩形 3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2307128" y="3420211"/>
              <a:ext cx="279463" cy="2794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134473" y="3600260"/>
            <a:ext cx="1517947" cy="484137"/>
            <a:chOff x="3685227" y="2759547"/>
            <a:chExt cx="1721136" cy="548848"/>
          </a:xfrm>
        </p:grpSpPr>
        <p:grpSp>
          <p:nvGrpSpPr>
            <p:cNvPr id="42" name="组合 41"/>
            <p:cNvGrpSpPr/>
            <p:nvPr/>
          </p:nvGrpSpPr>
          <p:grpSpPr>
            <a:xfrm>
              <a:off x="3685227" y="2759547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圆角矩形 43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椭圆 42"/>
            <p:cNvSpPr/>
            <p:nvPr/>
          </p:nvSpPr>
          <p:spPr>
            <a:xfrm>
              <a:off x="3829063" y="2894239"/>
              <a:ext cx="279463" cy="2794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extBox 58"/>
          <p:cNvSpPr txBox="1"/>
          <p:nvPr/>
        </p:nvSpPr>
        <p:spPr>
          <a:xfrm>
            <a:off x="2589671" y="875696"/>
            <a:ext cx="881021" cy="296883"/>
          </a:xfrm>
          <a:prstGeom prst="rect">
            <a:avLst/>
          </a:prstGeom>
          <a:noFill/>
          <a:effectLst/>
        </p:spPr>
        <p:txBody>
          <a:bodyPr wrap="none" lIns="80650" tIns="40326" rIns="80650" bIns="40326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环境要求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9"/>
          <p:cNvSpPr txBox="1"/>
          <p:nvPr/>
        </p:nvSpPr>
        <p:spPr>
          <a:xfrm>
            <a:off x="2674993" y="2213463"/>
            <a:ext cx="521948" cy="296883"/>
          </a:xfrm>
          <a:prstGeom prst="rect">
            <a:avLst/>
          </a:prstGeom>
          <a:noFill/>
          <a:effectLst/>
        </p:spPr>
        <p:txBody>
          <a:bodyPr wrap="none" lIns="80650" tIns="40326" rIns="80650" bIns="40326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61"/>
          <p:cNvSpPr txBox="1"/>
          <p:nvPr/>
        </p:nvSpPr>
        <p:spPr>
          <a:xfrm>
            <a:off x="2668063" y="3709718"/>
            <a:ext cx="521948" cy="296883"/>
          </a:xfrm>
          <a:prstGeom prst="rect">
            <a:avLst/>
          </a:prstGeom>
          <a:noFill/>
          <a:effectLst/>
        </p:spPr>
        <p:txBody>
          <a:bodyPr wrap="none" lIns="80650" tIns="40326" rIns="80650" bIns="40326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434762" y="771391"/>
            <a:ext cx="384115" cy="3841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椭圆 63"/>
          <p:cNvSpPr/>
          <p:nvPr/>
        </p:nvSpPr>
        <p:spPr>
          <a:xfrm>
            <a:off x="8047628" y="3989618"/>
            <a:ext cx="441772" cy="44185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8602297" y="3353380"/>
            <a:ext cx="242338" cy="24238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8077036" y="1117648"/>
            <a:ext cx="341507" cy="34156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" name="同心圆 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509080" y="4271342"/>
            <a:ext cx="193831" cy="193865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625724" y="3683776"/>
            <a:ext cx="253929" cy="25397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椭圆 74"/>
          <p:cNvSpPr/>
          <p:nvPr/>
        </p:nvSpPr>
        <p:spPr>
          <a:xfrm>
            <a:off x="8231544" y="831979"/>
            <a:ext cx="242338" cy="24238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7521185" y="1398619"/>
            <a:ext cx="121169" cy="1211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8592048" y="3732031"/>
            <a:ext cx="360166" cy="36022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椭圆 79"/>
          <p:cNvSpPr/>
          <p:nvPr/>
        </p:nvSpPr>
        <p:spPr>
          <a:xfrm>
            <a:off x="7020272" y="4222827"/>
            <a:ext cx="242338" cy="24238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7818878" y="1698461"/>
            <a:ext cx="121169" cy="1211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888944" y="1191500"/>
            <a:ext cx="193831" cy="193865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3" name="同心圆 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5" name="椭圆 84"/>
          <p:cNvSpPr/>
          <p:nvPr/>
        </p:nvSpPr>
        <p:spPr>
          <a:xfrm>
            <a:off x="8745149" y="4466782"/>
            <a:ext cx="121169" cy="1211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58"/>
          <p:cNvSpPr txBox="1"/>
          <p:nvPr/>
        </p:nvSpPr>
        <p:spPr>
          <a:xfrm>
            <a:off x="2207317" y="1379532"/>
            <a:ext cx="4453473" cy="512327"/>
          </a:xfrm>
          <a:prstGeom prst="rect">
            <a:avLst/>
          </a:prstGeom>
          <a:noFill/>
          <a:effectLst/>
        </p:spPr>
        <p:txBody>
          <a:bodyPr wrap="none" lIns="80650" tIns="40326" rIns="80650" bIns="40326" rtlCol="0">
            <a:spAutoFit/>
          </a:bodyPr>
          <a:lstStyle/>
          <a:p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推荐安装在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平台并且内核版本不低于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3.10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推荐使用</a:t>
            </a:r>
            <a:r>
              <a:rPr lang="en-US" altLang="zh-CN" sz="1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Rehat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7.3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操作系统，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版本使用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1.13.1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58"/>
          <p:cNvSpPr txBox="1"/>
          <p:nvPr/>
        </p:nvSpPr>
        <p:spPr>
          <a:xfrm>
            <a:off x="2257316" y="2749580"/>
            <a:ext cx="6095397" cy="727770"/>
          </a:xfrm>
          <a:prstGeom prst="rect">
            <a:avLst/>
          </a:prstGeom>
          <a:noFill/>
          <a:effectLst/>
        </p:spPr>
        <p:txBody>
          <a:bodyPr wrap="none" lIns="80650" tIns="40326" rIns="80650" bIns="40326" rtlCol="0">
            <a:spAutoFit/>
          </a:bodyPr>
          <a:lstStyle/>
          <a:p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rpm –</a:t>
            </a:r>
            <a:r>
              <a:rPr lang="en-US" altLang="zh-CN" sz="1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ivh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docker-engine-selinux-1.13.1-1.el7.centos.noarch.rpm</a:t>
            </a:r>
          </a:p>
          <a:p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rpm –</a:t>
            </a:r>
            <a:r>
              <a:rPr lang="en-US" altLang="zh-CN" sz="1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ivh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docker-engine-1.13.1-1.el7.centos.x86_64.rpm 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version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查看版本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61"/>
          <p:cNvSpPr txBox="1"/>
          <p:nvPr/>
        </p:nvSpPr>
        <p:spPr>
          <a:xfrm>
            <a:off x="2261328" y="4279804"/>
            <a:ext cx="3394016" cy="512327"/>
          </a:xfrm>
          <a:prstGeom prst="rect">
            <a:avLst/>
          </a:prstGeom>
          <a:noFill/>
          <a:effectLst/>
        </p:spPr>
        <p:txBody>
          <a:bodyPr wrap="none" lIns="80650" tIns="40326" rIns="80650" bIns="40326" rtlCol="0">
            <a:spAutoFit/>
          </a:bodyPr>
          <a:lstStyle/>
          <a:p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systemctl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start </a:t>
            </a:r>
            <a:r>
              <a:rPr lang="en-US" altLang="zh-CN" sz="1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systemctl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status </a:t>
            </a:r>
            <a:r>
              <a:rPr lang="en-US" altLang="zh-CN" sz="1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查看状态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9" grpId="0"/>
          <p:bldP spid="64" grpId="0" animBg="1"/>
          <p:bldP spid="65" grpId="0" animBg="1"/>
          <p:bldP spid="75" grpId="0" animBg="1"/>
          <p:bldP spid="76" grpId="0" animBg="1"/>
          <p:bldP spid="80" grpId="0" animBg="1"/>
          <p:bldP spid="81" grpId="0" animBg="1"/>
          <p:bldP spid="85" grpId="0" animBg="1"/>
          <p:bldP spid="86" grpId="0"/>
          <p:bldP spid="87" grpId="0"/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9" grpId="0"/>
          <p:bldP spid="64" grpId="0" animBg="1"/>
          <p:bldP spid="65" grpId="0" animBg="1"/>
          <p:bldP spid="75" grpId="0" animBg="1"/>
          <p:bldP spid="76" grpId="0" animBg="1"/>
          <p:bldP spid="80" grpId="0" animBg="1"/>
          <p:bldP spid="81" grpId="0" animBg="1"/>
          <p:bldP spid="85" grpId="0" animBg="1"/>
          <p:bldP spid="86" grpId="0"/>
          <p:bldP spid="87" grpId="0"/>
          <p:bldP spid="5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/>
          <p:cNvSpPr/>
          <p:nvPr/>
        </p:nvSpPr>
        <p:spPr bwMode="auto">
          <a:xfrm>
            <a:off x="4736146" y="1205986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Line 11"/>
          <p:cNvSpPr>
            <a:spLocks noChangeShapeType="1"/>
          </p:cNvSpPr>
          <p:nvPr/>
        </p:nvSpPr>
        <p:spPr bwMode="auto">
          <a:xfrm flipH="1" flipV="1">
            <a:off x="5860637" y="1998074"/>
            <a:ext cx="1105214" cy="565931"/>
          </a:xfrm>
          <a:prstGeom prst="line">
            <a:avLst/>
          </a:pr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Line 12"/>
          <p:cNvSpPr>
            <a:spLocks noChangeShapeType="1"/>
          </p:cNvSpPr>
          <p:nvPr/>
        </p:nvSpPr>
        <p:spPr bwMode="auto">
          <a:xfrm flipH="1">
            <a:off x="6027359" y="3134714"/>
            <a:ext cx="938492" cy="576195"/>
          </a:xfrm>
          <a:prstGeom prst="line">
            <a:avLst/>
          </a:pr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H="1">
            <a:off x="5481421" y="2862170"/>
            <a:ext cx="1484430" cy="0"/>
          </a:xfrm>
          <a:prstGeom prst="line">
            <a:avLst/>
          </a:prstGeom>
          <a:noFill/>
          <a:ln w="381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109867" y="2358114"/>
            <a:ext cx="1057687" cy="105768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73481" y="3628543"/>
            <a:ext cx="1149740" cy="1149740"/>
            <a:chOff x="2342140" y="893355"/>
            <a:chExt cx="1149740" cy="1149740"/>
          </a:xfrm>
        </p:grpSpPr>
        <p:grpSp>
          <p:nvGrpSpPr>
            <p:cNvPr id="8" name="组合 7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" name="同心圆 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KSO_Shape"/>
            <p:cNvSpPr/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229547" y="2286106"/>
            <a:ext cx="1149740" cy="1149740"/>
            <a:chOff x="1835696" y="2211710"/>
            <a:chExt cx="1149740" cy="1149740"/>
          </a:xfrm>
        </p:grpSpPr>
        <p:grpSp>
          <p:nvGrpSpPr>
            <p:cNvPr id="13" name="组合 12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同心圆 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77048" y="865832"/>
            <a:ext cx="1149740" cy="1149740"/>
            <a:chOff x="2483768" y="3435846"/>
            <a:chExt cx="1149740" cy="1149740"/>
          </a:xfrm>
        </p:grpSpPr>
        <p:grpSp>
          <p:nvGrpSpPr>
            <p:cNvPr id="18" name="组合 17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18023" y="1286338"/>
            <a:ext cx="10368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11457" y="1583904"/>
            <a:ext cx="1620121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特殊的文件系统采用分层机制，提供容器运行时所需程序、库、资源、配置等文件外，还提供运行时一些参数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6805" y="2571750"/>
            <a:ext cx="13313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5776" y="2913327"/>
            <a:ext cx="146493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镜像是静态的定义，而容器是运行时的实体，每一个容器运行时是以镜像为基础层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21518" y="4011910"/>
            <a:ext cx="11665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6443" y="4342323"/>
            <a:ext cx="157635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集中存储、分发镜像的服务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0687" y="2707086"/>
            <a:ext cx="10368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 器 三 大 核 心 组 件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76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52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53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4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55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6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57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8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9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8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69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0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1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2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3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4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75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26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4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5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6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7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8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89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0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1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6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4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0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1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2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03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4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05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6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07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26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0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16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17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8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19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0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21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2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23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6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2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33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4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35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6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37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8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39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52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53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4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55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6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57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8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9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26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8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69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0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1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2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3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4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75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26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4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5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6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7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8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89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0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1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6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4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5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0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1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2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03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4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05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6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07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26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0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16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17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18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19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0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21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22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23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6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6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2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33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4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35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6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37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38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39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 器 核 心 组 件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 像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02412" y="1896442"/>
            <a:ext cx="0" cy="3051572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2298460" y="911761"/>
            <a:ext cx="6190888" cy="43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62" tIns="34281" rIns="68562" bIns="34281">
            <a:spAutoFit/>
          </a:bodyPr>
          <a:lstStyle/>
          <a:p>
            <a:r>
              <a:rPr lang="en-US" altLang="zh-CN" sz="1200" dirty="0" smtClean="0">
                <a:ea typeface="微软雅黑" panose="020B0503020204020204" pitchFamily="34" charset="-122"/>
              </a:rPr>
              <a:t>1</a:t>
            </a:r>
            <a:r>
              <a:rPr lang="en-US" altLang="zh-CN" sz="1200" dirty="0">
                <a:ea typeface="微软雅黑" panose="020B0503020204020204" pitchFamily="34" charset="-122"/>
              </a:rPr>
              <a:t>.</a:t>
            </a:r>
            <a:r>
              <a:rPr lang="zh-CN" altLang="en-US" sz="1200" dirty="0" smtClean="0">
                <a:ea typeface="微软雅黑" panose="020B0503020204020204" pitchFamily="34" charset="-122"/>
              </a:rPr>
              <a:t>获取镜像</a:t>
            </a:r>
            <a:endParaRPr lang="en-US" altLang="zh-CN" sz="1200" dirty="0" smtClean="0"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ea typeface="微软雅黑" panose="020B0503020204020204" pitchFamily="34" charset="-122"/>
              </a:rPr>
              <a:t>命令</a:t>
            </a:r>
            <a:r>
              <a:rPr lang="en-US" altLang="zh-CN" sz="1200" dirty="0" err="1" smtClean="0">
                <a:ea typeface="微软雅黑" panose="020B0503020204020204" pitchFamily="34" charset="-122"/>
              </a:rPr>
              <a:t>docker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 pull</a:t>
            </a:r>
            <a:r>
              <a:rPr lang="zh-CN" altLang="en-US" sz="1200" dirty="0" smtClean="0">
                <a:ea typeface="微软雅黑" panose="020B0503020204020204" pitchFamily="34" charset="-122"/>
              </a:rPr>
              <a:t>，格式</a:t>
            </a:r>
            <a:r>
              <a:rPr lang="en-US" altLang="zh-CN" sz="1200" dirty="0" err="1">
                <a:ea typeface="微软雅黑" panose="020B0503020204020204" pitchFamily="34" charset="-122"/>
              </a:rPr>
              <a:t>docker</a:t>
            </a:r>
            <a:r>
              <a:rPr lang="en-US" altLang="zh-CN" sz="1200" dirty="0">
                <a:ea typeface="微软雅黑" panose="020B0503020204020204" pitchFamily="34" charset="-122"/>
              </a:rPr>
              <a:t> pull [</a:t>
            </a:r>
            <a:r>
              <a:rPr lang="zh-CN" altLang="en-US" sz="1200" dirty="0">
                <a:ea typeface="微软雅黑" panose="020B0503020204020204" pitchFamily="34" charset="-122"/>
              </a:rPr>
              <a:t>选项</a:t>
            </a:r>
            <a:r>
              <a:rPr lang="en-US" altLang="zh-CN" sz="1200" dirty="0">
                <a:ea typeface="微软雅黑" panose="020B0503020204020204" pitchFamily="34" charset="-122"/>
              </a:rPr>
              <a:t>] [Docker Registry</a:t>
            </a:r>
            <a:r>
              <a:rPr lang="zh-CN" altLang="en-US" sz="1200" dirty="0">
                <a:ea typeface="微软雅黑" panose="020B0503020204020204" pitchFamily="34" charset="-122"/>
              </a:rPr>
              <a:t>地址</a:t>
            </a:r>
            <a:r>
              <a:rPr lang="en-US" altLang="zh-CN" sz="1200" dirty="0">
                <a:ea typeface="微软雅黑" panose="020B0503020204020204" pitchFamily="34" charset="-122"/>
              </a:rPr>
              <a:t>]&lt;</a:t>
            </a:r>
            <a:r>
              <a:rPr lang="zh-CN" altLang="en-US" sz="1200" dirty="0">
                <a:ea typeface="微软雅黑" panose="020B0503020204020204" pitchFamily="34" charset="-122"/>
              </a:rPr>
              <a:t>仓库名</a:t>
            </a:r>
            <a:r>
              <a:rPr lang="en-US" altLang="zh-CN" sz="1200" dirty="0">
                <a:ea typeface="微软雅黑" panose="020B0503020204020204" pitchFamily="34" charset="-122"/>
              </a:rPr>
              <a:t>&gt;:&lt;</a:t>
            </a:r>
            <a:r>
              <a:rPr lang="zh-CN" altLang="en-US" sz="1200" dirty="0">
                <a:ea typeface="微软雅黑" panose="020B0503020204020204" pitchFamily="34" charset="-122"/>
              </a:rPr>
              <a:t>标签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298460" y="2294274"/>
            <a:ext cx="6190888" cy="43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62" tIns="34281" rIns="68562" bIns="34281">
            <a:spAutoFit/>
          </a:bodyPr>
          <a:lstStyle/>
          <a:p>
            <a:r>
              <a:rPr lang="en-US" altLang="zh-CN" sz="1200" dirty="0" smtClean="0">
                <a:ea typeface="微软雅黑" panose="020B0503020204020204" pitchFamily="34" charset="-122"/>
              </a:rPr>
              <a:t>2.</a:t>
            </a:r>
            <a:r>
              <a:rPr lang="zh-CN" altLang="en-US" sz="1200" dirty="0" smtClean="0">
                <a:ea typeface="微软雅黑" panose="020B0503020204020204" pitchFamily="34" charset="-122"/>
              </a:rPr>
              <a:t>查看镜像</a:t>
            </a:r>
            <a:endParaRPr lang="en-US" altLang="zh-CN" sz="1200" dirty="0" smtClean="0"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ea typeface="微软雅黑" panose="020B0503020204020204" pitchFamily="34" charset="-122"/>
              </a:rPr>
              <a:t>命令</a:t>
            </a:r>
            <a:r>
              <a:rPr lang="en-US" altLang="zh-CN" sz="1200" dirty="0" err="1" smtClean="0">
                <a:ea typeface="微软雅黑" panose="020B0503020204020204" pitchFamily="34" charset="-122"/>
              </a:rPr>
              <a:t>docker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 images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2298460" y="3581482"/>
            <a:ext cx="6190888" cy="43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62" tIns="34281" rIns="68562" bIns="34281">
            <a:spAutoFit/>
          </a:bodyPr>
          <a:lstStyle/>
          <a:p>
            <a:r>
              <a:rPr lang="en-US" altLang="zh-CN" sz="1200" dirty="0" smtClean="0">
                <a:ea typeface="微软雅黑" panose="020B0503020204020204" pitchFamily="34" charset="-122"/>
              </a:rPr>
              <a:t>3.</a:t>
            </a:r>
            <a:r>
              <a:rPr lang="zh-CN" altLang="en-US" sz="1200" dirty="0" smtClean="0">
                <a:ea typeface="微软雅黑" panose="020B0503020204020204" pitchFamily="34" charset="-122"/>
              </a:rPr>
              <a:t>运行镜像</a:t>
            </a:r>
            <a:endParaRPr lang="en-US" altLang="zh-CN" sz="1200" dirty="0" smtClean="0"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ea typeface="微软雅黑" panose="020B0503020204020204" pitchFamily="34" charset="-122"/>
              </a:rPr>
              <a:t>命令</a:t>
            </a:r>
            <a:r>
              <a:rPr lang="en-US" altLang="zh-CN" sz="1200" dirty="0" err="1" smtClean="0">
                <a:ea typeface="微软雅黑" panose="020B0503020204020204" pitchFamily="34" charset="-122"/>
              </a:rPr>
              <a:t>docker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 run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41" y="1384472"/>
            <a:ext cx="6241975" cy="78105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440" y="2772133"/>
            <a:ext cx="6241975" cy="6477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441" y="4081913"/>
            <a:ext cx="6277956" cy="704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utoUpdateAnimBg="0"/>
      <p:bldP spid="25" grpId="0" bldLvl="0" autoUpdateAnimBg="0"/>
      <p:bldP spid="26" grpId="0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 器 核 心 组 件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 器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2123728" y="699542"/>
            <a:ext cx="2664296" cy="58476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000" dirty="0" smtClean="0"/>
              <a:t>1.</a:t>
            </a:r>
            <a:r>
              <a:rPr lang="zh-CN" altLang="en-US" sz="1000" dirty="0" smtClean="0"/>
              <a:t>启动容器</a:t>
            </a:r>
            <a:endParaRPr lang="en-US" altLang="zh-CN" sz="1000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1000" dirty="0" smtClean="0"/>
              <a:t>启动容器即运行镜像，</a:t>
            </a:r>
            <a:r>
              <a:rPr lang="zh-CN" altLang="en-US" sz="1000" dirty="0"/>
              <a:t>命令</a:t>
            </a:r>
            <a:r>
              <a:rPr lang="en-US" altLang="zh-CN" sz="1000" dirty="0" err="1" smtClean="0"/>
              <a:t>docker</a:t>
            </a:r>
            <a:r>
              <a:rPr lang="en-US" altLang="zh-CN" sz="1000" dirty="0" smtClean="0"/>
              <a:t> run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1359385"/>
            <a:ext cx="6384939" cy="704452"/>
          </a:xfrm>
          <a:prstGeom prst="rect">
            <a:avLst/>
          </a:prstGeom>
        </p:spPr>
      </p:pic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2123728" y="2194487"/>
            <a:ext cx="2664296" cy="58476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000" dirty="0" smtClean="0"/>
              <a:t>1.</a:t>
            </a:r>
            <a:r>
              <a:rPr lang="zh-CN" altLang="en-US" sz="1000" dirty="0" smtClean="0"/>
              <a:t>查看容器</a:t>
            </a:r>
            <a:endParaRPr lang="en-US" altLang="zh-CN" sz="1000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1000" dirty="0" smtClean="0"/>
              <a:t>命令</a:t>
            </a:r>
            <a:r>
              <a:rPr lang="en-US" altLang="zh-CN" sz="1000" dirty="0" err="1" smtClean="0"/>
              <a:t>docker</a:t>
            </a:r>
            <a:r>
              <a:rPr lang="en-US" altLang="zh-CN" sz="1000" dirty="0" smtClean="0"/>
              <a:t> </a:t>
            </a:r>
            <a:r>
              <a:rPr lang="en-US" altLang="zh-CN" sz="1000" dirty="0" err="1" smtClean="0"/>
              <a:t>ps</a:t>
            </a:r>
            <a:endParaRPr lang="en-US" altLang="zh-CN" sz="1000" dirty="0" smtClean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76524"/>
            <a:ext cx="6384939" cy="457187"/>
          </a:xfrm>
          <a:prstGeom prst="rect">
            <a:avLst/>
          </a:prstGeom>
        </p:spPr>
      </p:pic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2123726" y="3361631"/>
            <a:ext cx="3888433" cy="584767"/>
          </a:xfrm>
          <a:prstGeom prst="rect">
            <a:avLst/>
          </a:prstGeom>
          <a:noFill/>
          <a:ln>
            <a:noFill/>
          </a:ln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000" dirty="0" smtClean="0"/>
              <a:t>1.</a:t>
            </a:r>
            <a:r>
              <a:rPr lang="zh-CN" altLang="en-US" sz="1000" dirty="0" smtClean="0"/>
              <a:t>容器状态修改</a:t>
            </a:r>
            <a:endParaRPr lang="en-US" altLang="zh-CN" sz="1000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1000" dirty="0" smtClean="0"/>
              <a:t>命令</a:t>
            </a:r>
            <a:r>
              <a:rPr lang="en-US" altLang="zh-CN" sz="1000" dirty="0" err="1" smtClean="0"/>
              <a:t>docker</a:t>
            </a:r>
            <a:r>
              <a:rPr lang="en-US" altLang="zh-CN" sz="1000" dirty="0"/>
              <a:t> start/stop/restart [CONTAINER ID]</a:t>
            </a:r>
            <a:endParaRPr lang="en-US" altLang="zh-CN" sz="1000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919" y="4024859"/>
            <a:ext cx="6386747" cy="774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 器 核 心 组 件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 库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12" y="771550"/>
            <a:ext cx="6029279" cy="4248472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2740026" y="1104587"/>
            <a:ext cx="648072" cy="486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40026" y="1617642"/>
            <a:ext cx="648072" cy="450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2740026" y="1224502"/>
            <a:ext cx="663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2740026" y="1706924"/>
            <a:ext cx="663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043" y="80148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n w="6350">
                  <a:noFill/>
                </a:ln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1000720" y="1151190"/>
            <a:ext cx="7210425" cy="3036906"/>
          </a:xfrm>
          <a:custGeom>
            <a:avLst/>
            <a:gdLst>
              <a:gd name="connsiteX0" fmla="*/ 2076450 w 7210425"/>
              <a:gd name="connsiteY0" fmla="*/ 0 h 3076575"/>
              <a:gd name="connsiteX1" fmla="*/ 7210425 w 7210425"/>
              <a:gd name="connsiteY1" fmla="*/ 0 h 3076575"/>
              <a:gd name="connsiteX2" fmla="*/ 7210425 w 7210425"/>
              <a:gd name="connsiteY2" fmla="*/ 3076575 h 3076575"/>
              <a:gd name="connsiteX3" fmla="*/ 0 w 7210425"/>
              <a:gd name="connsiteY3" fmla="*/ 3076575 h 3076575"/>
              <a:gd name="connsiteX4" fmla="*/ 0 w 7210425"/>
              <a:gd name="connsiteY4" fmla="*/ 228600 h 3076575"/>
              <a:gd name="connsiteX5" fmla="*/ 333375 w 7210425"/>
              <a:gd name="connsiteY5" fmla="*/ 228600 h 307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10425" h="3076575">
                <a:moveTo>
                  <a:pt x="2076450" y="0"/>
                </a:moveTo>
                <a:lnTo>
                  <a:pt x="7210425" y="0"/>
                </a:lnTo>
                <a:lnTo>
                  <a:pt x="7210425" y="3076575"/>
                </a:lnTo>
                <a:lnTo>
                  <a:pt x="0" y="3076575"/>
                </a:lnTo>
                <a:lnTo>
                  <a:pt x="0" y="228600"/>
                </a:lnTo>
                <a:lnTo>
                  <a:pt x="333375" y="22860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51781" y="1158839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n w="12700">
                  <a:noFill/>
                </a:ln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QIAN YAN</a:t>
            </a:r>
            <a:endParaRPr lang="zh-CN" altLang="en-US" dirty="0">
              <a:ln w="12700">
                <a:noFill/>
              </a:ln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46852">
            <a:off x="4807190" y="531170"/>
            <a:ext cx="1916085" cy="10777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34713">
            <a:off x="6653320" y="863495"/>
            <a:ext cx="1295574" cy="728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187624" y="1923678"/>
            <a:ext cx="684076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en-US" altLang="zh-CN" sz="14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架构是当前软件开发领域的技术热点。它在各种博客、社交媒体和技术论坛上的出镜率非常高，那么什么是微服务？它解决了哪些问题？又具有哪些优点？如何实现微服务等等，接下来揭开微服务的神秘面纱。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 器 核 心 组 件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 库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35863" y="843558"/>
            <a:ext cx="1051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仓库的类型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1935863" y="1531263"/>
            <a:ext cx="1484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搭建本地私有仓库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14"/>
          <p:cNvSpPr txBox="1"/>
          <p:nvPr/>
        </p:nvSpPr>
        <p:spPr>
          <a:xfrm>
            <a:off x="2051720" y="1072793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拥有官方的仓库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，也有本地私有的仓库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，和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一样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也拥有官方的仓库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和本地私有仓库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registry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64" y="2109649"/>
            <a:ext cx="6886575" cy="809625"/>
          </a:xfrm>
          <a:prstGeom prst="rect">
            <a:avLst/>
          </a:prstGeom>
        </p:spPr>
      </p:pic>
      <p:sp>
        <p:nvSpPr>
          <p:cNvPr id="36" name="TextBox 14"/>
          <p:cNvSpPr txBox="1"/>
          <p:nvPr/>
        </p:nvSpPr>
        <p:spPr>
          <a:xfrm>
            <a:off x="2051720" y="1820456"/>
            <a:ext cx="1613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官方获取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registry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506047"/>
            <a:ext cx="6917419" cy="359173"/>
          </a:xfrm>
          <a:prstGeom prst="rect">
            <a:avLst/>
          </a:prstGeom>
        </p:spPr>
      </p:pic>
      <p:sp>
        <p:nvSpPr>
          <p:cNvPr id="38" name="TextBox 14"/>
          <p:cNvSpPr txBox="1"/>
          <p:nvPr/>
        </p:nvSpPr>
        <p:spPr>
          <a:xfrm>
            <a:off x="2006550" y="3030686"/>
            <a:ext cx="1917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执行启动镜像命令启动仓库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4"/>
          <p:cNvSpPr txBox="1"/>
          <p:nvPr/>
        </p:nvSpPr>
        <p:spPr>
          <a:xfrm>
            <a:off x="2082564" y="3298821"/>
            <a:ext cx="40736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run -it -d \</a:t>
            </a:r>
          </a:p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-p 5000:5000 \</a:t>
            </a:r>
          </a:p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--restart always \</a:t>
            </a:r>
          </a:p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--name pms.registry.com \</a:t>
            </a:r>
          </a:p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-v /home/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/registry:/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tmp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/registry \</a:t>
            </a:r>
          </a:p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registry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  <p:bldP spid="34" grpId="0"/>
      <p:bldP spid="36" grpId="0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 器 核 心 组 件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 库</a:t>
            </a:r>
          </a:p>
        </p:txBody>
      </p:sp>
      <p:sp>
        <p:nvSpPr>
          <p:cNvPr id="51" name="TextBox 14"/>
          <p:cNvSpPr txBox="1"/>
          <p:nvPr/>
        </p:nvSpPr>
        <p:spPr>
          <a:xfrm>
            <a:off x="1979712" y="771550"/>
            <a:ext cx="60486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配置文件修改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1.vim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daemon.json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，添加如下配置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(pms.registry.com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为仓库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hostname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IP) {"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insecure-registries": ["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pms.registry.com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:5000"]}</a:t>
            </a:r>
          </a:p>
          <a:p>
            <a:pPr>
              <a:defRPr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77" y="1573183"/>
            <a:ext cx="5898095" cy="523875"/>
          </a:xfrm>
          <a:prstGeom prst="rect">
            <a:avLst/>
          </a:prstGeom>
        </p:spPr>
      </p:pic>
      <p:sp>
        <p:nvSpPr>
          <p:cNvPr id="55" name="TextBox 14"/>
          <p:cNvSpPr txBox="1"/>
          <p:nvPr/>
        </p:nvSpPr>
        <p:spPr>
          <a:xfrm>
            <a:off x="1979712" y="2355726"/>
            <a:ext cx="4680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vim /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sysconfig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，添加如下配置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INSECURE_REGISTRY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='--insecure-registry=pms.registry.com:5000'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47" y="2786015"/>
            <a:ext cx="5953125" cy="923925"/>
          </a:xfrm>
          <a:prstGeom prst="rect">
            <a:avLst/>
          </a:prstGeom>
        </p:spPr>
      </p:pic>
      <p:sp>
        <p:nvSpPr>
          <p:cNvPr id="57" name="TextBox 14"/>
          <p:cNvSpPr txBox="1"/>
          <p:nvPr/>
        </p:nvSpPr>
        <p:spPr>
          <a:xfrm>
            <a:off x="2013248" y="3862359"/>
            <a:ext cx="4680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后即可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push/pull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248" y="4123969"/>
            <a:ext cx="5953125" cy="79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6016" y="1975247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微服务应用架构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43808" y="1818491"/>
            <a:ext cx="1301106" cy="1301106"/>
            <a:chOff x="2843808" y="1940248"/>
            <a:chExt cx="1301106" cy="1301106"/>
          </a:xfrm>
        </p:grpSpPr>
        <p:sp>
          <p:nvSpPr>
            <p:cNvPr id="4" name="椭圆 3"/>
            <p:cNvSpPr/>
            <p:nvPr/>
          </p:nvSpPr>
          <p:spPr>
            <a:xfrm>
              <a:off x="2843808" y="1940248"/>
              <a:ext cx="1301106" cy="13011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DDDEDD"/>
                </a:gs>
              </a:gsLst>
              <a:lin ang="9600000" scaled="0"/>
            </a:gradFill>
            <a:ln>
              <a:noFill/>
            </a:ln>
            <a:effectLst>
              <a:outerShdw blurRad="304800" dist="38100" dir="8100000" sx="110000" sy="11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954361" y="2050800"/>
              <a:ext cx="1080000" cy="108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2071" y="2175302"/>
              <a:ext cx="5645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4572000" y="1940248"/>
            <a:ext cx="0" cy="10660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88024" y="2469044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微服务应用架构概览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2249697" y="1891046"/>
            <a:ext cx="4752528" cy="2036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架 构 概 览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4"/>
          <p:cNvSpPr txBox="1"/>
          <p:nvPr/>
        </p:nvSpPr>
        <p:spPr>
          <a:xfrm>
            <a:off x="3299224" y="1303911"/>
            <a:ext cx="855712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服务网关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Zuul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545857" y="736239"/>
            <a:ext cx="432048" cy="33724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4"/>
          <p:cNvSpPr txBox="1"/>
          <p:nvPr/>
        </p:nvSpPr>
        <p:spPr>
          <a:xfrm>
            <a:off x="3467410" y="766509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箭头连接符 37"/>
          <p:cNvCxnSpPr>
            <a:endCxn id="30" idx="0"/>
          </p:cNvCxnSpPr>
          <p:nvPr/>
        </p:nvCxnSpPr>
        <p:spPr>
          <a:xfrm>
            <a:off x="3727080" y="1002668"/>
            <a:ext cx="0" cy="30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4"/>
          <p:cNvSpPr txBox="1"/>
          <p:nvPr/>
        </p:nvSpPr>
        <p:spPr>
          <a:xfrm>
            <a:off x="3624938" y="1009926"/>
            <a:ext cx="563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4"/>
          <p:cNvSpPr txBox="1"/>
          <p:nvPr/>
        </p:nvSpPr>
        <p:spPr>
          <a:xfrm>
            <a:off x="7541791" y="4399408"/>
            <a:ext cx="1077153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服务发现组件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Eureka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4"/>
          <p:cNvSpPr txBox="1"/>
          <p:nvPr/>
        </p:nvSpPr>
        <p:spPr>
          <a:xfrm>
            <a:off x="7528536" y="2481356"/>
            <a:ext cx="108012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8031450" y="3956073"/>
            <a:ext cx="0" cy="45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8120177" y="3956073"/>
            <a:ext cx="0" cy="45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4"/>
          <p:cNvSpPr txBox="1"/>
          <p:nvPr/>
        </p:nvSpPr>
        <p:spPr>
          <a:xfrm>
            <a:off x="6474512" y="4282625"/>
            <a:ext cx="587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4"/>
          <p:cNvSpPr txBox="1"/>
          <p:nvPr/>
        </p:nvSpPr>
        <p:spPr>
          <a:xfrm>
            <a:off x="7585077" y="4012234"/>
            <a:ext cx="540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健康检查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/>
        </p:nvSpPr>
        <p:spPr>
          <a:xfrm>
            <a:off x="8074281" y="2742966"/>
            <a:ext cx="540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读取配置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054089" y="3081371"/>
            <a:ext cx="1075928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332018" y="1985648"/>
            <a:ext cx="1379445" cy="536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2469929" y="3081371"/>
            <a:ext cx="1075928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394350" y="4616976"/>
            <a:ext cx="75604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394350" y="4190684"/>
            <a:ext cx="75604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2265827" y="4127071"/>
            <a:ext cx="1836622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259473" y="4415103"/>
            <a:ext cx="75604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14"/>
          <p:cNvSpPr txBox="1"/>
          <p:nvPr/>
        </p:nvSpPr>
        <p:spPr>
          <a:xfrm>
            <a:off x="2496585" y="4189346"/>
            <a:ext cx="543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14"/>
          <p:cNvSpPr txBox="1"/>
          <p:nvPr/>
        </p:nvSpPr>
        <p:spPr>
          <a:xfrm>
            <a:off x="2314637" y="4617568"/>
            <a:ext cx="92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zookeeper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/>
        </p:nvSpPr>
        <p:spPr>
          <a:xfrm>
            <a:off x="3341382" y="4428314"/>
            <a:ext cx="543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ELK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箭头连接符 73"/>
          <p:cNvCxnSpPr>
            <a:stCxn id="71" idx="0"/>
            <a:endCxn id="70" idx="2"/>
          </p:cNvCxnSpPr>
          <p:nvPr/>
        </p:nvCxnSpPr>
        <p:spPr>
          <a:xfrm flipH="1" flipV="1">
            <a:off x="2768454" y="4450956"/>
            <a:ext cx="7183" cy="16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72" idx="1"/>
            <a:endCxn id="70" idx="3"/>
          </p:cNvCxnSpPr>
          <p:nvPr/>
        </p:nvCxnSpPr>
        <p:spPr>
          <a:xfrm flipH="1" flipV="1">
            <a:off x="3040322" y="4320151"/>
            <a:ext cx="301060" cy="238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4"/>
          <p:cNvSpPr txBox="1"/>
          <p:nvPr/>
        </p:nvSpPr>
        <p:spPr>
          <a:xfrm>
            <a:off x="3251386" y="4134865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日志管理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直接箭头连接符 80"/>
          <p:cNvCxnSpPr>
            <a:endCxn id="70" idx="0"/>
          </p:cNvCxnSpPr>
          <p:nvPr/>
        </p:nvCxnSpPr>
        <p:spPr>
          <a:xfrm>
            <a:off x="2681745" y="3927736"/>
            <a:ext cx="86709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椭圆 82"/>
          <p:cNvSpPr/>
          <p:nvPr/>
        </p:nvSpPr>
        <p:spPr>
          <a:xfrm>
            <a:off x="5564160" y="3081371"/>
            <a:ext cx="1075928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TextBox 14"/>
          <p:cNvSpPr txBox="1"/>
          <p:nvPr/>
        </p:nvSpPr>
        <p:spPr>
          <a:xfrm>
            <a:off x="2491787" y="2025997"/>
            <a:ext cx="919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 A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14"/>
          <p:cNvSpPr txBox="1"/>
          <p:nvPr/>
        </p:nvSpPr>
        <p:spPr>
          <a:xfrm>
            <a:off x="4157239" y="3202594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DB2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14"/>
          <p:cNvSpPr txBox="1"/>
          <p:nvPr/>
        </p:nvSpPr>
        <p:spPr>
          <a:xfrm>
            <a:off x="2576590" y="3196081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DB1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14"/>
          <p:cNvSpPr txBox="1"/>
          <p:nvPr/>
        </p:nvSpPr>
        <p:spPr>
          <a:xfrm>
            <a:off x="5706080" y="3196081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 N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箭头连接符 90"/>
          <p:cNvCxnSpPr>
            <a:stCxn id="60" idx="2"/>
            <a:endCxn id="63" idx="0"/>
          </p:cNvCxnSpPr>
          <p:nvPr/>
        </p:nvCxnSpPr>
        <p:spPr>
          <a:xfrm flipH="1">
            <a:off x="3021741" y="1514039"/>
            <a:ext cx="2789605" cy="47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60" idx="2"/>
          </p:cNvCxnSpPr>
          <p:nvPr/>
        </p:nvCxnSpPr>
        <p:spPr>
          <a:xfrm flipH="1">
            <a:off x="4601529" y="1514039"/>
            <a:ext cx="1209817" cy="47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60" idx="2"/>
          </p:cNvCxnSpPr>
          <p:nvPr/>
        </p:nvCxnSpPr>
        <p:spPr>
          <a:xfrm>
            <a:off x="5811346" y="1514039"/>
            <a:ext cx="290779" cy="47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63" idx="2"/>
            <a:endCxn id="64" idx="0"/>
          </p:cNvCxnSpPr>
          <p:nvPr/>
        </p:nvCxnSpPr>
        <p:spPr>
          <a:xfrm flipH="1">
            <a:off x="3007893" y="2522406"/>
            <a:ext cx="13848" cy="55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endCxn id="59" idx="0"/>
          </p:cNvCxnSpPr>
          <p:nvPr/>
        </p:nvCxnSpPr>
        <p:spPr>
          <a:xfrm flipH="1">
            <a:off x="4592053" y="2522406"/>
            <a:ext cx="9476" cy="55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endCxn id="83" idx="0"/>
          </p:cNvCxnSpPr>
          <p:nvPr/>
        </p:nvCxnSpPr>
        <p:spPr>
          <a:xfrm flipH="1">
            <a:off x="6102124" y="2522406"/>
            <a:ext cx="1" cy="55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endCxn id="43" idx="2"/>
          </p:cNvCxnSpPr>
          <p:nvPr/>
        </p:nvCxnSpPr>
        <p:spPr>
          <a:xfrm flipV="1">
            <a:off x="8068596" y="2742966"/>
            <a:ext cx="0" cy="46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>
            <a:stCxn id="131" idx="3"/>
          </p:cNvCxnSpPr>
          <p:nvPr/>
        </p:nvCxnSpPr>
        <p:spPr>
          <a:xfrm flipV="1">
            <a:off x="5915031" y="4488997"/>
            <a:ext cx="1626760" cy="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4"/>
          <p:cNvSpPr txBox="1"/>
          <p:nvPr/>
        </p:nvSpPr>
        <p:spPr>
          <a:xfrm>
            <a:off x="4834911" y="4439470"/>
            <a:ext cx="108012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5" name="直接箭头连接符 134"/>
          <p:cNvCxnSpPr>
            <a:stCxn id="131" idx="0"/>
          </p:cNvCxnSpPr>
          <p:nvPr/>
        </p:nvCxnSpPr>
        <p:spPr>
          <a:xfrm flipH="1" flipV="1">
            <a:off x="5332229" y="3900340"/>
            <a:ext cx="42742" cy="53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"/>
          <p:cNvSpPr txBox="1"/>
          <p:nvPr/>
        </p:nvSpPr>
        <p:spPr>
          <a:xfrm>
            <a:off x="6361204" y="4629368"/>
            <a:ext cx="780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健康检查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TextBox 14"/>
          <p:cNvSpPr txBox="1"/>
          <p:nvPr/>
        </p:nvSpPr>
        <p:spPr>
          <a:xfrm>
            <a:off x="2333702" y="2242168"/>
            <a:ext cx="1367725" cy="261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"/>
          <p:cNvSpPr txBox="1"/>
          <p:nvPr/>
        </p:nvSpPr>
        <p:spPr>
          <a:xfrm>
            <a:off x="7512963" y="1908741"/>
            <a:ext cx="1080120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其他运维平台组件等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箭头连接符 150"/>
          <p:cNvCxnSpPr>
            <a:stCxn id="145" idx="1"/>
          </p:cNvCxnSpPr>
          <p:nvPr/>
        </p:nvCxnSpPr>
        <p:spPr>
          <a:xfrm flipH="1">
            <a:off x="6988564" y="2124185"/>
            <a:ext cx="524399" cy="15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 163"/>
          <p:cNvSpPr/>
          <p:nvPr/>
        </p:nvSpPr>
        <p:spPr>
          <a:xfrm>
            <a:off x="3885119" y="2000021"/>
            <a:ext cx="1379445" cy="536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TextBox 14"/>
          <p:cNvSpPr txBox="1"/>
          <p:nvPr/>
        </p:nvSpPr>
        <p:spPr>
          <a:xfrm>
            <a:off x="4044888" y="2040370"/>
            <a:ext cx="919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 B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TextBox 14"/>
          <p:cNvSpPr txBox="1"/>
          <p:nvPr/>
        </p:nvSpPr>
        <p:spPr>
          <a:xfrm>
            <a:off x="3886803" y="2256541"/>
            <a:ext cx="1367725" cy="261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5422649" y="2007369"/>
            <a:ext cx="1379445" cy="536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TextBox 14"/>
          <p:cNvSpPr txBox="1"/>
          <p:nvPr/>
        </p:nvSpPr>
        <p:spPr>
          <a:xfrm>
            <a:off x="5572170" y="2059577"/>
            <a:ext cx="919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 N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TextBox 14"/>
          <p:cNvSpPr txBox="1"/>
          <p:nvPr/>
        </p:nvSpPr>
        <p:spPr>
          <a:xfrm>
            <a:off x="5414085" y="2275748"/>
            <a:ext cx="1367725" cy="2616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14"/>
          <p:cNvSpPr txBox="1"/>
          <p:nvPr/>
        </p:nvSpPr>
        <p:spPr>
          <a:xfrm>
            <a:off x="5272769" y="1083152"/>
            <a:ext cx="1077153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服务发现组件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Eureka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0" idx="3"/>
            <a:endCxn id="60" idx="1"/>
          </p:cNvCxnSpPr>
          <p:nvPr/>
        </p:nvCxnSpPr>
        <p:spPr>
          <a:xfrm flipV="1">
            <a:off x="4154936" y="1298596"/>
            <a:ext cx="1117833" cy="22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4154936" y="1153289"/>
            <a:ext cx="1109628" cy="25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14"/>
          <p:cNvSpPr txBox="1"/>
          <p:nvPr/>
        </p:nvSpPr>
        <p:spPr>
          <a:xfrm>
            <a:off x="4282249" y="1428899"/>
            <a:ext cx="1049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获取可用服务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14"/>
          <p:cNvSpPr txBox="1"/>
          <p:nvPr/>
        </p:nvSpPr>
        <p:spPr>
          <a:xfrm>
            <a:off x="8077199" y="4086878"/>
            <a:ext cx="587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44145" y="3209583"/>
            <a:ext cx="1935201" cy="2874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7144145" y="3497797"/>
            <a:ext cx="1935201" cy="4317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14"/>
          <p:cNvSpPr txBox="1"/>
          <p:nvPr/>
        </p:nvSpPr>
        <p:spPr>
          <a:xfrm>
            <a:off x="7101910" y="3193671"/>
            <a:ext cx="2012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</a:t>
            </a:r>
            <a:r>
              <a:rPr lang="en-US" altLang="zh-CN" sz="11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config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server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14"/>
          <p:cNvSpPr txBox="1"/>
          <p:nvPr/>
        </p:nvSpPr>
        <p:spPr>
          <a:xfrm>
            <a:off x="7287733" y="3521006"/>
            <a:ext cx="153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bus</a:t>
            </a:r>
          </a:p>
          <a:p>
            <a:pPr algn="ctr"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(/bus/refresh)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130017" y="3927735"/>
            <a:ext cx="0" cy="48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4"/>
          <p:cNvSpPr txBox="1"/>
          <p:nvPr/>
        </p:nvSpPr>
        <p:spPr>
          <a:xfrm>
            <a:off x="4634453" y="4004060"/>
            <a:ext cx="525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订阅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14"/>
          <p:cNvSpPr txBox="1"/>
          <p:nvPr/>
        </p:nvSpPr>
        <p:spPr>
          <a:xfrm>
            <a:off x="5292876" y="4013101"/>
            <a:ext cx="525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广播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5915031" y="4559119"/>
            <a:ext cx="1636634" cy="13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14"/>
          <p:cNvSpPr txBox="1"/>
          <p:nvPr/>
        </p:nvSpPr>
        <p:spPr>
          <a:xfrm>
            <a:off x="8609920" y="4102818"/>
            <a:ext cx="500121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箭头连接符 46"/>
          <p:cNvCxnSpPr>
            <a:stCxn id="100" idx="0"/>
          </p:cNvCxnSpPr>
          <p:nvPr/>
        </p:nvCxnSpPr>
        <p:spPr>
          <a:xfrm flipH="1" flipV="1">
            <a:off x="8593083" y="3900340"/>
            <a:ext cx="266898" cy="20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5818444" y="3927735"/>
            <a:ext cx="1322948" cy="52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4"/>
          <p:cNvSpPr txBox="1"/>
          <p:nvPr/>
        </p:nvSpPr>
        <p:spPr>
          <a:xfrm>
            <a:off x="5811345" y="3972845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发送消息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2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6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2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6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4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8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2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6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  <p:bldP spid="39" grpId="0"/>
      <p:bldP spid="41" grpId="0" animBg="1"/>
      <p:bldP spid="43" grpId="0" animBg="1"/>
      <p:bldP spid="53" grpId="0"/>
      <p:bldP spid="54" grpId="0"/>
      <p:bldP spid="55" grpId="0"/>
      <p:bldP spid="70" grpId="0"/>
      <p:bldP spid="71" grpId="0"/>
      <p:bldP spid="72" grpId="0"/>
      <p:bldP spid="77" grpId="0"/>
      <p:bldP spid="84" grpId="0"/>
      <p:bldP spid="85" grpId="0"/>
      <p:bldP spid="86" grpId="0"/>
      <p:bldP spid="89" grpId="0"/>
      <p:bldP spid="131" grpId="0" animBg="1"/>
      <p:bldP spid="143" grpId="0"/>
      <p:bldP spid="144" grpId="0" animBg="1"/>
      <p:bldP spid="145" grpId="0" animBg="1"/>
      <p:bldP spid="165" grpId="0"/>
      <p:bldP spid="166" grpId="0" animBg="1"/>
      <p:bldP spid="168" grpId="0"/>
      <p:bldP spid="169" grpId="0" animBg="1"/>
      <p:bldP spid="60" grpId="0" animBg="1"/>
      <p:bldP spid="73" grpId="0"/>
      <p:bldP spid="75" grpId="0"/>
      <p:bldP spid="79" grpId="0"/>
      <p:bldP spid="82" grpId="0"/>
      <p:bldP spid="90" grpId="0"/>
      <p:bldP spid="92" grpId="0"/>
      <p:bldP spid="100" grpId="0" animBg="1"/>
      <p:bldP spid="1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6016" y="1975247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微服务应用运维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43808" y="1940248"/>
            <a:ext cx="1301106" cy="1301106"/>
            <a:chOff x="2843808" y="1940248"/>
            <a:chExt cx="1301106" cy="1301106"/>
          </a:xfrm>
        </p:grpSpPr>
        <p:sp>
          <p:nvSpPr>
            <p:cNvPr id="4" name="椭圆 3"/>
            <p:cNvSpPr/>
            <p:nvPr/>
          </p:nvSpPr>
          <p:spPr>
            <a:xfrm>
              <a:off x="2843808" y="1940248"/>
              <a:ext cx="1301106" cy="13011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DDDEDD"/>
                </a:gs>
              </a:gsLst>
              <a:lin ang="9600000" scaled="0"/>
            </a:gradFill>
            <a:ln>
              <a:noFill/>
            </a:ln>
            <a:effectLst>
              <a:outerShdw blurRad="304800" dist="38100" dir="8100000" sx="110000" sy="11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954361" y="2050800"/>
              <a:ext cx="1080000" cy="108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2072" y="2175301"/>
              <a:ext cx="5645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4572000" y="1940247"/>
            <a:ext cx="0" cy="130110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88024" y="246904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微服务应用运维工具选择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微服务应用运维工具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-Shipyard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运 维 工 具 选 择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14"/>
          <p:cNvSpPr>
            <a:spLocks noChangeArrowheads="1"/>
          </p:cNvSpPr>
          <p:nvPr/>
        </p:nvSpPr>
        <p:spPr bwMode="auto">
          <a:xfrm>
            <a:off x="2267744" y="1491630"/>
            <a:ext cx="1800200" cy="3077766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val 53"/>
          <p:cNvSpPr>
            <a:spLocks noChangeArrowheads="1"/>
          </p:cNvSpPr>
          <p:nvPr/>
        </p:nvSpPr>
        <p:spPr bwMode="auto">
          <a:xfrm>
            <a:off x="2760733" y="1116076"/>
            <a:ext cx="720000" cy="720000"/>
          </a:xfrm>
          <a:prstGeom prst="ellipse">
            <a:avLst/>
          </a:prstGeom>
          <a:solidFill>
            <a:srgbClr val="0070C0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2695335" y="1349118"/>
            <a:ext cx="85079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2375756" y="2062031"/>
            <a:ext cx="1584176" cy="2439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是一个开源软件项目，是基于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开发的一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种持续集成工具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，用于监控持续重复的工作，旨在提供一个开放易用的软件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平台。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功能包括：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的软件版本发布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测试项目。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外部调用执行的工作。</a:t>
            </a: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AutoShape 14"/>
          <p:cNvSpPr>
            <a:spLocks noChangeArrowheads="1"/>
          </p:cNvSpPr>
          <p:nvPr/>
        </p:nvSpPr>
        <p:spPr bwMode="auto">
          <a:xfrm>
            <a:off x="4560933" y="1476076"/>
            <a:ext cx="1800200" cy="3077766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val 53"/>
          <p:cNvSpPr>
            <a:spLocks noChangeArrowheads="1"/>
          </p:cNvSpPr>
          <p:nvPr/>
        </p:nvSpPr>
        <p:spPr bwMode="auto">
          <a:xfrm>
            <a:off x="5053922" y="1100522"/>
            <a:ext cx="720000" cy="720000"/>
          </a:xfrm>
          <a:prstGeom prst="ellipse">
            <a:avLst/>
          </a:prstGeom>
          <a:solidFill>
            <a:srgbClr val="0070C0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Box 15"/>
          <p:cNvSpPr txBox="1">
            <a:spLocks noChangeArrowheads="1"/>
          </p:cNvSpPr>
          <p:nvPr/>
        </p:nvSpPr>
        <p:spPr bwMode="auto">
          <a:xfrm>
            <a:off x="4988524" y="1333564"/>
            <a:ext cx="85079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Shipyard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Rectangle 16"/>
          <p:cNvSpPr>
            <a:spLocks noChangeArrowheads="1"/>
          </p:cNvSpPr>
          <p:nvPr/>
        </p:nvSpPr>
        <p:spPr bwMode="auto">
          <a:xfrm>
            <a:off x="4583067" y="2052256"/>
            <a:ext cx="1800200" cy="2269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Shipyard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是一个集成管理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容器、镜像、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Registries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的系统，它具有以下特点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支持多节点的集成管理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可动态加载节点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可托管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下的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支持多仓库查询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AutoShape 14"/>
          <p:cNvSpPr>
            <a:spLocks noChangeArrowheads="1"/>
          </p:cNvSpPr>
          <p:nvPr/>
        </p:nvSpPr>
        <p:spPr bwMode="auto">
          <a:xfrm>
            <a:off x="6876256" y="1491630"/>
            <a:ext cx="1800200" cy="3077766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val 53"/>
          <p:cNvSpPr>
            <a:spLocks noChangeArrowheads="1"/>
          </p:cNvSpPr>
          <p:nvPr/>
        </p:nvSpPr>
        <p:spPr bwMode="auto">
          <a:xfrm>
            <a:off x="7369245" y="1116076"/>
            <a:ext cx="720000" cy="720000"/>
          </a:xfrm>
          <a:prstGeom prst="ellipse">
            <a:avLst/>
          </a:prstGeom>
          <a:solidFill>
            <a:srgbClr val="0070C0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 Box 15"/>
          <p:cNvSpPr txBox="1">
            <a:spLocks noChangeArrowheads="1"/>
          </p:cNvSpPr>
          <p:nvPr/>
        </p:nvSpPr>
        <p:spPr bwMode="auto">
          <a:xfrm>
            <a:off x="7338209" y="1197274"/>
            <a:ext cx="850795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Docker-swarm-GUI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16"/>
          <p:cNvSpPr>
            <a:spLocks noChangeArrowheads="1"/>
          </p:cNvSpPr>
          <p:nvPr/>
        </p:nvSpPr>
        <p:spPr bwMode="auto">
          <a:xfrm>
            <a:off x="6898390" y="2062031"/>
            <a:ext cx="1778066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Docker-swarm-GUI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一个开源软件项目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，用于监控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swarm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集群中节点，服务的图形界面，包括：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动态显示集群节点状态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动态显示集群服务状态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9" grpId="0"/>
      <p:bldP spid="40" grpId="0"/>
      <p:bldP spid="57" grpId="0" animBg="1"/>
      <p:bldP spid="59" grpId="0"/>
      <p:bldP spid="60" grpId="0"/>
      <p:bldP spid="61" grpId="0" animBg="1"/>
      <p:bldP spid="63" grpId="0"/>
      <p:bldP spid="6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运 维 工 具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Shipyard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86" y="1491630"/>
            <a:ext cx="7129732" cy="3312368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>
            <a:off x="1960986" y="938359"/>
            <a:ext cx="2899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容器管理界面：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可浏览节点中所有容器信息及容器控制部署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运 维 工 具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Shipyard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960986" y="938359"/>
            <a:ext cx="2899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容器管理界面：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可浏览节点中所有容器信息及容器控制部署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86" y="1491629"/>
            <a:ext cx="7092182" cy="33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6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运 维 工 具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Shipyard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960986" y="938359"/>
            <a:ext cx="2899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容器管理界面：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可浏览节点中所有容器信息及容器控制部署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35" y="1491630"/>
            <a:ext cx="713885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7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运 维 工 具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Shipyard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960986" y="938359"/>
            <a:ext cx="2899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容器管理界面：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可浏览节点中所有容器信息及容器控制部署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86" y="1491630"/>
            <a:ext cx="7075510" cy="35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>
            <a:off x="3747040" y="815499"/>
            <a:ext cx="4137328" cy="632183"/>
            <a:chOff x="736575" y="3188469"/>
            <a:chExt cx="8755767" cy="1338084"/>
          </a:xfrm>
        </p:grpSpPr>
        <p:sp>
          <p:nvSpPr>
            <p:cNvPr id="93" name="圆角矩形 92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2540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99" name="椭圆 98"/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>
                  <a:off x="5260739" y="2564268"/>
                  <a:ext cx="1929394" cy="1929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8" name="椭圆 97"/>
              <p:cNvSpPr/>
              <p:nvPr/>
            </p:nvSpPr>
            <p:spPr>
              <a:xfrm>
                <a:off x="3695023" y="4099252"/>
                <a:ext cx="1083528" cy="10835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95" name="文本框 77"/>
            <p:cNvSpPr txBox="1"/>
            <p:nvPr/>
          </p:nvSpPr>
          <p:spPr>
            <a:xfrm>
              <a:off x="972509" y="3466644"/>
              <a:ext cx="878819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96" name="TextBox 72"/>
            <p:cNvSpPr txBox="1"/>
            <p:nvPr/>
          </p:nvSpPr>
          <p:spPr>
            <a:xfrm>
              <a:off x="3113403" y="3483385"/>
              <a:ext cx="5261340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1800"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微服务应用概述</a:t>
              </a:r>
              <a:endParaRPr lang="en-US" altLang="zh-CN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747040" y="1535579"/>
            <a:ext cx="4137328" cy="632183"/>
            <a:chOff x="736575" y="3188469"/>
            <a:chExt cx="8755767" cy="1338084"/>
          </a:xfrm>
        </p:grpSpPr>
        <p:sp>
          <p:nvSpPr>
            <p:cNvPr id="102" name="圆角矩形 101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2540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108" name="椭圆 107"/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9" name="椭圆 108"/>
                <p:cNvSpPr/>
                <p:nvPr/>
              </p:nvSpPr>
              <p:spPr>
                <a:xfrm>
                  <a:off x="5260739" y="2564268"/>
                  <a:ext cx="1929394" cy="1929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7" name="椭圆 106"/>
              <p:cNvSpPr/>
              <p:nvPr/>
            </p:nvSpPr>
            <p:spPr>
              <a:xfrm>
                <a:off x="3695023" y="4099252"/>
                <a:ext cx="1083528" cy="10835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04" name="文本框 77"/>
            <p:cNvSpPr txBox="1"/>
            <p:nvPr/>
          </p:nvSpPr>
          <p:spPr>
            <a:xfrm>
              <a:off x="972509" y="3466644"/>
              <a:ext cx="878819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05" name="TextBox 72"/>
            <p:cNvSpPr txBox="1"/>
            <p:nvPr/>
          </p:nvSpPr>
          <p:spPr>
            <a:xfrm>
              <a:off x="3113403" y="3483385"/>
              <a:ext cx="5261340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1800"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微服务应用开发</a:t>
              </a:r>
              <a:endParaRPr lang="en-US" altLang="zh-CN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747040" y="2255659"/>
            <a:ext cx="4137328" cy="632183"/>
            <a:chOff x="736575" y="3188469"/>
            <a:chExt cx="8755767" cy="1338084"/>
          </a:xfrm>
        </p:grpSpPr>
        <p:sp>
          <p:nvSpPr>
            <p:cNvPr id="111" name="圆角矩形 110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2540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117" name="椭圆 116"/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5260739" y="2564268"/>
                  <a:ext cx="1929394" cy="1929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6" name="椭圆 115"/>
              <p:cNvSpPr/>
              <p:nvPr/>
            </p:nvSpPr>
            <p:spPr>
              <a:xfrm>
                <a:off x="3695023" y="4099252"/>
                <a:ext cx="1083528" cy="10835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13" name="文本框 77"/>
            <p:cNvSpPr txBox="1"/>
            <p:nvPr/>
          </p:nvSpPr>
          <p:spPr>
            <a:xfrm>
              <a:off x="972509" y="3466644"/>
              <a:ext cx="878819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14" name="TextBox 72"/>
            <p:cNvSpPr txBox="1"/>
            <p:nvPr/>
          </p:nvSpPr>
          <p:spPr>
            <a:xfrm>
              <a:off x="3113403" y="3483385"/>
              <a:ext cx="5261340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1800">
                <a:defRPr/>
              </a:pPr>
              <a:r>
                <a:rPr lang="en-US" altLang="zh-CN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Docker</a:t>
              </a: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容器技术</a:t>
              </a:r>
              <a:endParaRPr lang="en-US" altLang="zh-CN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747040" y="2975739"/>
            <a:ext cx="4137328" cy="632183"/>
            <a:chOff x="736575" y="3188469"/>
            <a:chExt cx="8755767" cy="1338084"/>
          </a:xfrm>
        </p:grpSpPr>
        <p:sp>
          <p:nvSpPr>
            <p:cNvPr id="120" name="圆角矩形 119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2540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124" name="组合 123"/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126" name="椭圆 125"/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>
                  <a:off x="5260739" y="2564268"/>
                  <a:ext cx="1929394" cy="1929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5" name="椭圆 124"/>
              <p:cNvSpPr/>
              <p:nvPr/>
            </p:nvSpPr>
            <p:spPr>
              <a:xfrm>
                <a:off x="3695023" y="4099252"/>
                <a:ext cx="1083528" cy="10835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22" name="文本框 77"/>
            <p:cNvSpPr txBox="1"/>
            <p:nvPr/>
          </p:nvSpPr>
          <p:spPr>
            <a:xfrm>
              <a:off x="972509" y="3466644"/>
              <a:ext cx="878819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123" name="TextBox 72"/>
            <p:cNvSpPr txBox="1"/>
            <p:nvPr/>
          </p:nvSpPr>
          <p:spPr>
            <a:xfrm>
              <a:off x="3113403" y="3483385"/>
              <a:ext cx="5261340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1800"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微服务应用架构</a:t>
              </a:r>
              <a:endParaRPr lang="en-US" altLang="zh-CN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3747040" y="3695819"/>
            <a:ext cx="4137328" cy="632183"/>
            <a:chOff x="736575" y="3188469"/>
            <a:chExt cx="8755767" cy="1338084"/>
          </a:xfrm>
        </p:grpSpPr>
        <p:sp>
          <p:nvSpPr>
            <p:cNvPr id="129" name="圆角矩形 128"/>
            <p:cNvSpPr/>
            <p:nvPr/>
          </p:nvSpPr>
          <p:spPr>
            <a:xfrm flipH="1">
              <a:off x="1020576" y="3307962"/>
              <a:ext cx="8471766" cy="11325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0" dist="2540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736575" y="3188469"/>
              <a:ext cx="1338084" cy="1338084"/>
              <a:chOff x="3567745" y="3971974"/>
              <a:chExt cx="1338084" cy="1338084"/>
            </a:xfrm>
          </p:grpSpPr>
          <p:grpSp>
            <p:nvGrpSpPr>
              <p:cNvPr id="133" name="组合 132"/>
              <p:cNvGrpSpPr/>
              <p:nvPr/>
            </p:nvGrpSpPr>
            <p:grpSpPr>
              <a:xfrm>
                <a:off x="3567745" y="3971974"/>
                <a:ext cx="1338084" cy="1338084"/>
                <a:chOff x="5213600" y="2517129"/>
                <a:chExt cx="2023672" cy="2023672"/>
              </a:xfrm>
            </p:grpSpPr>
            <p:sp>
              <p:nvSpPr>
                <p:cNvPr id="135" name="椭圆 134"/>
                <p:cNvSpPr/>
                <p:nvPr/>
              </p:nvSpPr>
              <p:spPr>
                <a:xfrm>
                  <a:off x="5213600" y="2517129"/>
                  <a:ext cx="2023672" cy="202367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E0E0E0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279400" dist="2540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>
                  <a:off x="5260739" y="2564268"/>
                  <a:ext cx="1929394" cy="1929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DDEDD"/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4" name="椭圆 133"/>
              <p:cNvSpPr/>
              <p:nvPr/>
            </p:nvSpPr>
            <p:spPr>
              <a:xfrm>
                <a:off x="3695023" y="4099252"/>
                <a:ext cx="1083528" cy="10835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31" name="文本框 77"/>
            <p:cNvSpPr txBox="1"/>
            <p:nvPr/>
          </p:nvSpPr>
          <p:spPr>
            <a:xfrm>
              <a:off x="972509" y="3466644"/>
              <a:ext cx="878819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132" name="TextBox 72"/>
            <p:cNvSpPr txBox="1"/>
            <p:nvPr/>
          </p:nvSpPr>
          <p:spPr>
            <a:xfrm>
              <a:off x="3113403" y="3483385"/>
              <a:ext cx="5261340" cy="7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31800">
                <a:defRPr/>
              </a:pPr>
              <a:r>
                <a:rPr lang="zh-CN" altLang="en-US" kern="0" dirty="0" smtClean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微服务应用运维</a:t>
              </a:r>
              <a:endParaRPr lang="en-US" altLang="zh-CN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1051329" y="1636536"/>
            <a:ext cx="1864487" cy="1870428"/>
            <a:chOff x="907313" y="1636536"/>
            <a:chExt cx="1864487" cy="1870428"/>
          </a:xfrm>
        </p:grpSpPr>
        <p:grpSp>
          <p:nvGrpSpPr>
            <p:cNvPr id="137" name="组合 136"/>
            <p:cNvGrpSpPr/>
            <p:nvPr/>
          </p:nvGrpSpPr>
          <p:grpSpPr>
            <a:xfrm flipH="1">
              <a:off x="907313" y="1636536"/>
              <a:ext cx="1864487" cy="187042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8" name="同心圆 1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187624" y="2167762"/>
              <a:ext cx="1296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295636" y="2662538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微软雅黑" panose="020B0503020204020204" pitchFamily="34" charset="-122"/>
                </a:rPr>
                <a:t>Contents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运 维 工 具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Shipyard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960986" y="938359"/>
            <a:ext cx="2899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镜像管理界面：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可浏览节点中所有镜像信息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86" y="1491630"/>
            <a:ext cx="7075509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运 维 工 具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Shipyard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960986" y="938359"/>
            <a:ext cx="28990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节点管理界面：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可浏览添加的所有节点信息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86" y="1563638"/>
            <a:ext cx="7003502" cy="9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运 维 工 具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Shipyard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960986" y="938359"/>
            <a:ext cx="3403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仓库管理界面：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可浏览添加的所有仓库信息及仓库中包含的镜像信息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59" y="1660906"/>
            <a:ext cx="7020272" cy="15091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59" y="3253249"/>
            <a:ext cx="7020272" cy="180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64288" y="3797885"/>
            <a:ext cx="384115" cy="3841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1321496" y="784891"/>
            <a:ext cx="441772" cy="44185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876165" y="148653"/>
            <a:ext cx="242338" cy="24238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06562" y="4144142"/>
            <a:ext cx="341507" cy="341566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82948" y="1066615"/>
            <a:ext cx="193831" cy="193865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99592" y="479049"/>
            <a:ext cx="253929" cy="25397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7961070" y="3858473"/>
            <a:ext cx="242338" cy="24238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250711" y="4425113"/>
            <a:ext cx="121169" cy="1211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865916" y="527304"/>
            <a:ext cx="360166" cy="360228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294140" y="1018100"/>
            <a:ext cx="242338" cy="24238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548404" y="4724955"/>
            <a:ext cx="121169" cy="1211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618470" y="4217994"/>
            <a:ext cx="193831" cy="193865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2019017" y="1262055"/>
            <a:ext cx="121169" cy="1211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50" tIns="40326" rIns="80650" bIns="40326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771800" y="220437"/>
            <a:ext cx="1517947" cy="484137"/>
            <a:chOff x="2173927" y="3285519"/>
            <a:chExt cx="1721136" cy="548848"/>
          </a:xfrm>
        </p:grpSpPr>
        <p:grpSp>
          <p:nvGrpSpPr>
            <p:cNvPr id="28" name="组合 27"/>
            <p:cNvGrpSpPr/>
            <p:nvPr/>
          </p:nvGrpSpPr>
          <p:grpSpPr>
            <a:xfrm>
              <a:off x="2173927" y="3285519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圆角矩形 2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椭圆 28"/>
            <p:cNvSpPr/>
            <p:nvPr/>
          </p:nvSpPr>
          <p:spPr>
            <a:xfrm>
              <a:off x="2307128" y="3420211"/>
              <a:ext cx="279463" cy="2794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0350" y="2715766"/>
            <a:ext cx="1517947" cy="484137"/>
            <a:chOff x="2173927" y="3285519"/>
            <a:chExt cx="1721136" cy="548848"/>
          </a:xfrm>
        </p:grpSpPr>
        <p:grpSp>
          <p:nvGrpSpPr>
            <p:cNvPr id="33" name="组合 32"/>
            <p:cNvGrpSpPr/>
            <p:nvPr/>
          </p:nvGrpSpPr>
          <p:grpSpPr>
            <a:xfrm>
              <a:off x="2173927" y="3285519"/>
              <a:ext cx="1721136" cy="548848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圆角矩形 3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2307128" y="3420211"/>
              <a:ext cx="279463" cy="2794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TextBox 14"/>
          <p:cNvSpPr txBox="1"/>
          <p:nvPr/>
        </p:nvSpPr>
        <p:spPr>
          <a:xfrm>
            <a:off x="3260086" y="339248"/>
            <a:ext cx="810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推荐网站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791665" y="2834626"/>
            <a:ext cx="810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推荐书籍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4"/>
          <p:cNvSpPr txBox="1"/>
          <p:nvPr/>
        </p:nvSpPr>
        <p:spPr>
          <a:xfrm>
            <a:off x="4575148" y="220437"/>
            <a:ext cx="392637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http://projects.spring.io/spring-cloud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中文社区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http://bbs.springcloud.com.cn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/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中文网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https://springcloud.cc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/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官网 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://www.docker.com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中文社区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://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www.docker.org.cn/index.html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阿里云栖社区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yq.aliyun.com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14"/>
          <p:cNvSpPr txBox="1"/>
          <p:nvPr/>
        </p:nvSpPr>
        <p:spPr>
          <a:xfrm>
            <a:off x="1888297" y="3365991"/>
            <a:ext cx="42360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《Spring Cloud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微服务实战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 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作者：翟永超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《Spring Cloud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微服务架构实战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 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作者：周立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循序渐进学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Docker》 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作者：李金榜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技术入门与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实战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 </a:t>
            </a: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作者：杨保华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81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7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3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5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3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16" grpId="0" animBg="1"/>
          <p:bldP spid="17" grpId="0" animBg="1"/>
          <p:bldP spid="21" grpId="0" animBg="1"/>
          <p:bldP spid="22" grpId="0" animBg="1"/>
          <p:bldP spid="26" grpId="0" animBg="1"/>
          <p:bldP spid="37" grpId="0"/>
          <p:bldP spid="38" grpId="0"/>
          <p:bldP spid="39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3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5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3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3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16" grpId="0" animBg="1"/>
          <p:bldP spid="17" grpId="0" animBg="1"/>
          <p:bldP spid="21" grpId="0" animBg="1"/>
          <p:bldP spid="22" grpId="0" animBg="1"/>
          <p:bldP spid="26" grpId="0" animBg="1"/>
          <p:bldP spid="37" grpId="0"/>
          <p:bldP spid="38" grpId="0"/>
          <p:bldP spid="39" grpId="0"/>
          <p:bldP spid="40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" name="同心圆 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780194" y="1520013"/>
            <a:ext cx="174278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56176" y="3476615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感谢欣赏！</a:t>
            </a:r>
            <a:endParaRPr lang="en-US" altLang="zh-CN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99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4" grpId="0"/>
      <p:bldP spid="24" grpId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16016" y="1975247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微服务应用概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述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843808" y="1940248"/>
            <a:ext cx="1301106" cy="1301106"/>
            <a:chOff x="2843808" y="1940248"/>
            <a:chExt cx="1301106" cy="1301106"/>
          </a:xfrm>
        </p:grpSpPr>
        <p:sp>
          <p:nvSpPr>
            <p:cNvPr id="16" name="椭圆 15"/>
            <p:cNvSpPr/>
            <p:nvPr/>
          </p:nvSpPr>
          <p:spPr>
            <a:xfrm>
              <a:off x="2843808" y="1940248"/>
              <a:ext cx="1301106" cy="130110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DDDEDD"/>
                </a:gs>
              </a:gsLst>
              <a:lin ang="9600000" scaled="0"/>
            </a:gradFill>
            <a:ln>
              <a:noFill/>
            </a:ln>
            <a:effectLst>
              <a:outerShdw blurRad="304800" dist="38100" dir="8100000" sx="110000" sy="11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2954361" y="2050800"/>
              <a:ext cx="1080000" cy="108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12071" y="2183450"/>
              <a:ext cx="5645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4572000" y="1940248"/>
            <a:ext cx="0" cy="156760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88024" y="2469044"/>
            <a:ext cx="2016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单体应用存在的问题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微服务应用的特点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微服务应用的挑战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微服务应用设计原则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如何实现微服务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 体 应 用 存 在 的 问 题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2277847" y="1096043"/>
            <a:ext cx="3767556" cy="3769837"/>
          </a:xfrm>
          <a:prstGeom prst="ellipse">
            <a:avLst/>
          </a:prstGeom>
          <a:noFill/>
          <a:ln w="9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43" tIns="34272" rIns="68543" bIns="34272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Oval 10"/>
          <p:cNvSpPr>
            <a:spLocks noChangeArrowheads="1"/>
          </p:cNvSpPr>
          <p:nvPr/>
        </p:nvSpPr>
        <p:spPr bwMode="auto">
          <a:xfrm>
            <a:off x="5101728" y="1267454"/>
            <a:ext cx="439112" cy="4392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68543" tIns="34272" rIns="68543" bIns="34272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1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Oval 11"/>
          <p:cNvSpPr>
            <a:spLocks noChangeArrowheads="1"/>
          </p:cNvSpPr>
          <p:nvPr/>
        </p:nvSpPr>
        <p:spPr bwMode="auto">
          <a:xfrm>
            <a:off x="5101728" y="4255230"/>
            <a:ext cx="439112" cy="4392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68543" tIns="34272" rIns="68543" bIns="34272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</a:rPr>
              <a:t>5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Oval 12"/>
          <p:cNvSpPr>
            <a:spLocks noChangeArrowheads="1"/>
          </p:cNvSpPr>
          <p:nvPr/>
        </p:nvSpPr>
        <p:spPr bwMode="auto">
          <a:xfrm>
            <a:off x="5630091" y="3561257"/>
            <a:ext cx="440302" cy="4392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68543" tIns="34272" rIns="68543" bIns="34272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4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Oval 13"/>
          <p:cNvSpPr>
            <a:spLocks noChangeArrowheads="1"/>
          </p:cNvSpPr>
          <p:nvPr/>
        </p:nvSpPr>
        <p:spPr bwMode="auto">
          <a:xfrm>
            <a:off x="5630091" y="1961428"/>
            <a:ext cx="440302" cy="4392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68543" tIns="34272" rIns="68543" bIns="34272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2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Oval 14"/>
          <p:cNvSpPr>
            <a:spLocks noChangeArrowheads="1"/>
          </p:cNvSpPr>
          <p:nvPr/>
        </p:nvSpPr>
        <p:spPr bwMode="auto">
          <a:xfrm>
            <a:off x="5801452" y="2761342"/>
            <a:ext cx="439112" cy="43923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68543" tIns="34272" rIns="68543" bIns="34272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5801451" y="1234230"/>
            <a:ext cx="2709642" cy="43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复杂性高</a:t>
            </a: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整个项目模块非常多，模块边界模糊，依赖不清晰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6179873" y="1995686"/>
            <a:ext cx="2710832" cy="6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技术债务</a:t>
            </a: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随着时间推移、需求变更和人员迭代，逐渐形成应用程序技术债务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6313154" y="2787774"/>
            <a:ext cx="2709642" cy="43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部署不灵活</a:t>
            </a: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构建和部署时间长，任何小修改必须重新构建启动整个项目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22"/>
          <p:cNvSpPr txBox="1">
            <a:spLocks noChangeArrowheads="1"/>
          </p:cNvSpPr>
          <p:nvPr/>
        </p:nvSpPr>
        <p:spPr bwMode="auto">
          <a:xfrm>
            <a:off x="6119184" y="3651870"/>
            <a:ext cx="2709641" cy="6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稳定性不高</a:t>
            </a: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一个微不足道的小问题</a:t>
            </a: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死循环、</a:t>
            </a: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OOM</a:t>
            </a: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等</a:t>
            </a: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可能导致整个应用宕机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23"/>
          <p:cNvSpPr txBox="1">
            <a:spLocks noChangeArrowheads="1"/>
          </p:cNvSpPr>
          <p:nvPr/>
        </p:nvSpPr>
        <p:spPr bwMode="auto">
          <a:xfrm>
            <a:off x="5750282" y="4357748"/>
            <a:ext cx="2709641" cy="62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扩展能力受限</a:t>
            </a:r>
            <a:r>
              <a:rPr lang="en-US" altLang="zh-CN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sz="12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单体应用只能作为一个整体进行扩展，无法根据业务模块的需要进行伸缩</a:t>
            </a: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2195736" y="1300783"/>
            <a:ext cx="3337965" cy="3336550"/>
          </a:xfrm>
          <a:prstGeom prst="ellipse">
            <a:avLst/>
          </a:prstGeom>
          <a:gradFill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lIns="68543" tIns="34272" rIns="68543" bIns="34272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2424217" y="1528141"/>
            <a:ext cx="2881003" cy="2881835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43" tIns="34272" rIns="68543" bIns="34272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2268326" y="3570780"/>
            <a:ext cx="813964" cy="81419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68543" tIns="34272" rIns="68543" bIns="34272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2399227" y="3820161"/>
            <a:ext cx="580723" cy="31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3" tIns="34272" rIns="68543" bIns="3427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概述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1.11111E-6 L -0.17354 0.29051 " pathEditMode="relative" rAng="0" ptsTypes="AA">
                                      <p:cBhvr>
                                        <p:cTn id="40" dur="500" spd="-99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0" y="14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2.59259E-6 L -0.23143 0.15556 " pathEditMode="relative" rAng="0" ptsTypes="AA">
                                      <p:cBhvr>
                                        <p:cTn id="42" dur="500" spd="-99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0" y="78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rAng="0" ptsTypes="">
                                      <p:cBhvr>
                                        <p:cTn id="44" dur="5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3.7037E-6 L -0.23143 -0.15555 " pathEditMode="relative" rAng="0" ptsTypes="AA">
                                      <p:cBhvr>
                                        <p:cTn id="46" dur="500" spd="-99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0" y="-77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2.59259E-6 L -0.17354 -0.29051 " pathEditMode="relative" rAng="0" ptsTypes="AA">
                                      <p:cBhvr>
                                        <p:cTn id="48" dur="500" spd="-99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0" y="-1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 autoUpdateAnimBg="0"/>
      <p:bldP spid="4" grpId="1" animBg="1" autoUpdateAnimBg="0"/>
      <p:bldP spid="5" grpId="0" animBg="1" autoUpdateAnimBg="0"/>
      <p:bldP spid="5" grpId="1" animBg="1" autoUpdateAnimBg="0"/>
      <p:bldP spid="6" grpId="0" animBg="1" autoUpdateAnimBg="0"/>
      <p:bldP spid="6" grpId="1" animBg="1" autoUpdateAnimBg="0"/>
      <p:bldP spid="7" grpId="0" animBg="1" autoUpdateAnimBg="0"/>
      <p:bldP spid="7" grpId="1" animBg="1" autoUpdateAnimBg="0"/>
      <p:bldP spid="8" grpId="0" animBg="1" autoUpdateAnimBg="0"/>
      <p:bldP spid="8" grpId="1" animBg="1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nimBg="1" autoUpdateAnimBg="0"/>
      <p:bldP spid="15" grpId="0" animBg="1" autoUpdateAnimBg="0"/>
      <p:bldP spid="16" grpId="0" animBg="1" autoUpdateAnimBg="0"/>
      <p:bldP spid="1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的 特 点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7"/>
          <p:cNvSpPr/>
          <p:nvPr/>
        </p:nvSpPr>
        <p:spPr>
          <a:xfrm>
            <a:off x="3490245" y="2654574"/>
            <a:ext cx="3856079" cy="906479"/>
          </a:xfrm>
          <a:custGeom>
            <a:avLst/>
            <a:gdLst>
              <a:gd name="connsiteX0" fmla="*/ 5141438 w 5232878"/>
              <a:gd name="connsiteY0" fmla="*/ 0 h 1208638"/>
              <a:gd name="connsiteX1" fmla="*/ 2570719 w 5232878"/>
              <a:gd name="connsiteY1" fmla="*/ 1208638 h 1208638"/>
              <a:gd name="connsiteX2" fmla="*/ 0 w 5232878"/>
              <a:gd name="connsiteY2" fmla="*/ 0 h 1208638"/>
              <a:gd name="connsiteX3" fmla="*/ 5232878 w 5232878"/>
              <a:gd name="connsiteY3" fmla="*/ 91440 h 1208638"/>
              <a:gd name="connsiteX0-1" fmla="*/ 5141438 w 5141438"/>
              <a:gd name="connsiteY0-2" fmla="*/ 0 h 1208638"/>
              <a:gd name="connsiteX1-3" fmla="*/ 2570719 w 5141438"/>
              <a:gd name="connsiteY1-4" fmla="*/ 1208638 h 1208638"/>
              <a:gd name="connsiteX2-5" fmla="*/ 0 w 5141438"/>
              <a:gd name="connsiteY2-6" fmla="*/ 0 h 12086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>
            <a:endCxn id="48" idx="1"/>
          </p:cNvCxnSpPr>
          <p:nvPr/>
        </p:nvCxnSpPr>
        <p:spPr>
          <a:xfrm>
            <a:off x="5415517" y="2205374"/>
            <a:ext cx="2768" cy="13556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0"/>
          <p:cNvSpPr txBox="1"/>
          <p:nvPr/>
        </p:nvSpPr>
        <p:spPr>
          <a:xfrm>
            <a:off x="2555776" y="3209934"/>
            <a:ext cx="1458162" cy="13896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易于开发和维护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一个微服务只关注一个特定的功能，业务清晰，代码量较少，开发和维护单个微服务相对简单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41"/>
          <p:cNvSpPr txBox="1"/>
          <p:nvPr/>
        </p:nvSpPr>
        <p:spPr>
          <a:xfrm>
            <a:off x="3833918" y="3981349"/>
            <a:ext cx="1458162" cy="116955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部署和启动较快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单个微服务代码量较少启动快，局部问题修改只需重启单个微服务，易于持续集成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42"/>
          <p:cNvSpPr txBox="1"/>
          <p:nvPr/>
        </p:nvSpPr>
        <p:spPr>
          <a:xfrm>
            <a:off x="5593243" y="3981349"/>
            <a:ext cx="1458162" cy="116955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按需伸缩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可根据需求，实现粒度的扩展。例如某个微服务业务量大可迅速增加节点扩展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43"/>
          <p:cNvSpPr txBox="1"/>
          <p:nvPr/>
        </p:nvSpPr>
        <p:spPr>
          <a:xfrm>
            <a:off x="6858254" y="3256354"/>
            <a:ext cx="1458162" cy="9494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技术栈不受限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可结合项目业务和团队特点合理选择技术栈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630614" y="915566"/>
            <a:ext cx="1563386" cy="1563386"/>
            <a:chOff x="2848131" y="1860029"/>
            <a:chExt cx="3807502" cy="3807502"/>
          </a:xfrm>
        </p:grpSpPr>
        <p:grpSp>
          <p:nvGrpSpPr>
            <p:cNvPr id="55" name="组合 54"/>
            <p:cNvGrpSpPr/>
            <p:nvPr/>
          </p:nvGrpSpPr>
          <p:grpSpPr>
            <a:xfrm>
              <a:off x="2848131" y="1860029"/>
              <a:ext cx="3807502" cy="3807502"/>
              <a:chOff x="2848131" y="1860029"/>
              <a:chExt cx="3807502" cy="3807502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936823" y="1948721"/>
                <a:ext cx="3630119" cy="363011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6" name="文本框 91"/>
            <p:cNvSpPr txBox="1"/>
            <p:nvPr/>
          </p:nvSpPr>
          <p:spPr>
            <a:xfrm>
              <a:off x="3550706" y="3335068"/>
              <a:ext cx="2417349" cy="101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1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</a:t>
              </a:r>
              <a:endParaRPr lang="en-US" altLang="zh-CN" sz="2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009438" y="2230403"/>
            <a:ext cx="806358" cy="806358"/>
            <a:chOff x="2800449" y="3260788"/>
            <a:chExt cx="1075144" cy="1075144"/>
          </a:xfrm>
        </p:grpSpPr>
        <p:grpSp>
          <p:nvGrpSpPr>
            <p:cNvPr id="60" name="组合 59"/>
            <p:cNvGrpSpPr/>
            <p:nvPr/>
          </p:nvGrpSpPr>
          <p:grpSpPr>
            <a:xfrm>
              <a:off x="2800449" y="3260788"/>
              <a:ext cx="1075144" cy="1075144"/>
              <a:chOff x="3724322" y="1908536"/>
              <a:chExt cx="1329153" cy="1329153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9600000" scaled="0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Freeform 12"/>
            <p:cNvSpPr>
              <a:spLocks noEditPoints="1"/>
            </p:cNvSpPr>
            <p:nvPr/>
          </p:nvSpPr>
          <p:spPr bwMode="black">
            <a:xfrm>
              <a:off x="3115247" y="3529914"/>
              <a:ext cx="450199" cy="498101"/>
            </a:xfrm>
            <a:custGeom>
              <a:avLst/>
              <a:gdLst>
                <a:gd name="T0" fmla="*/ 709 w 709"/>
                <a:gd name="T1" fmla="*/ 570 h 709"/>
                <a:gd name="T2" fmla="*/ 373 w 709"/>
                <a:gd name="T3" fmla="*/ 709 h 709"/>
                <a:gd name="T4" fmla="*/ 373 w 709"/>
                <a:gd name="T5" fmla="*/ 294 h 709"/>
                <a:gd name="T6" fmla="*/ 709 w 709"/>
                <a:gd name="T7" fmla="*/ 154 h 709"/>
                <a:gd name="T8" fmla="*/ 709 w 709"/>
                <a:gd name="T9" fmla="*/ 570 h 709"/>
                <a:gd name="T10" fmla="*/ 335 w 709"/>
                <a:gd name="T11" fmla="*/ 294 h 709"/>
                <a:gd name="T12" fmla="*/ 0 w 709"/>
                <a:gd name="T13" fmla="*/ 154 h 709"/>
                <a:gd name="T14" fmla="*/ 0 w 709"/>
                <a:gd name="T15" fmla="*/ 570 h 709"/>
                <a:gd name="T16" fmla="*/ 335 w 709"/>
                <a:gd name="T17" fmla="*/ 709 h 709"/>
                <a:gd name="T18" fmla="*/ 335 w 709"/>
                <a:gd name="T19" fmla="*/ 294 h 709"/>
                <a:gd name="T20" fmla="*/ 354 w 709"/>
                <a:gd name="T21" fmla="*/ 0 h 709"/>
                <a:gd name="T22" fmla="*/ 0 w 709"/>
                <a:gd name="T23" fmla="*/ 126 h 709"/>
                <a:gd name="T24" fmla="*/ 354 w 709"/>
                <a:gd name="T25" fmla="*/ 268 h 709"/>
                <a:gd name="T26" fmla="*/ 709 w 709"/>
                <a:gd name="T27" fmla="*/ 126 h 709"/>
                <a:gd name="T28" fmla="*/ 354 w 709"/>
                <a:gd name="T2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/>
            <a:lstStyle>
              <a:defPPr>
                <a:defRPr lang="en-US"/>
              </a:defPPr>
              <a:lvl1pPr marL="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065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0965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3865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6765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903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193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118356" y="2892933"/>
            <a:ext cx="806358" cy="806358"/>
            <a:chOff x="4279007" y="4144161"/>
            <a:chExt cx="1075144" cy="1075144"/>
          </a:xfrm>
        </p:grpSpPr>
        <p:grpSp>
          <p:nvGrpSpPr>
            <p:cNvPr id="65" name="组合 64"/>
            <p:cNvGrpSpPr/>
            <p:nvPr/>
          </p:nvGrpSpPr>
          <p:grpSpPr>
            <a:xfrm>
              <a:off x="4279007" y="4144161"/>
              <a:ext cx="1075144" cy="1075144"/>
              <a:chOff x="3724322" y="1908536"/>
              <a:chExt cx="1329153" cy="1329153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9600000" scaled="0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6" name="Picture 5" descr="C:\Users\Jonahs\Dropbox\Projects SCOTT\MEET Windows Azure\source\Background\tile-icon-CD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176" y="4333642"/>
              <a:ext cx="638782" cy="63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5797319" y="2961456"/>
            <a:ext cx="806358" cy="806358"/>
            <a:chOff x="6517624" y="4235525"/>
            <a:chExt cx="1075144" cy="1075144"/>
          </a:xfrm>
        </p:grpSpPr>
        <p:grpSp>
          <p:nvGrpSpPr>
            <p:cNvPr id="70" name="组合 69"/>
            <p:cNvGrpSpPr/>
            <p:nvPr/>
          </p:nvGrpSpPr>
          <p:grpSpPr>
            <a:xfrm>
              <a:off x="6517624" y="4235525"/>
              <a:ext cx="1075144" cy="1075144"/>
              <a:chOff x="3724322" y="1908536"/>
              <a:chExt cx="1329153" cy="1329153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9600000" scaled="0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1" name="Picture 10" descr="C:\Users\Jonahs\Dropbox\Projects SCOTT\MEET Windows Azure\source\Background\tile-icon-network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404" y="4453789"/>
              <a:ext cx="638782" cy="638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组合 73"/>
          <p:cNvGrpSpPr/>
          <p:nvPr/>
        </p:nvGrpSpPr>
        <p:grpSpPr>
          <a:xfrm>
            <a:off x="6943145" y="2230403"/>
            <a:ext cx="806358" cy="806358"/>
            <a:chOff x="8045392" y="3260788"/>
            <a:chExt cx="1075144" cy="1075144"/>
          </a:xfrm>
        </p:grpSpPr>
        <p:grpSp>
          <p:nvGrpSpPr>
            <p:cNvPr id="75" name="组合 74"/>
            <p:cNvGrpSpPr/>
            <p:nvPr/>
          </p:nvGrpSpPr>
          <p:grpSpPr>
            <a:xfrm>
              <a:off x="8045392" y="3260788"/>
              <a:ext cx="1075144" cy="1075144"/>
              <a:chOff x="3724322" y="1908536"/>
              <a:chExt cx="1329153" cy="1329153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3724322" y="1908536"/>
                <a:ext cx="1329153" cy="132915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9600000" scaled="0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6" name="Freeform 45"/>
            <p:cNvSpPr>
              <a:spLocks noEditPoints="1"/>
            </p:cNvSpPr>
            <p:nvPr/>
          </p:nvSpPr>
          <p:spPr bwMode="black">
            <a:xfrm>
              <a:off x="8341545" y="3499152"/>
              <a:ext cx="470167" cy="507079"/>
            </a:xfrm>
            <a:custGeom>
              <a:avLst/>
              <a:gdLst>
                <a:gd name="T0" fmla="*/ 135 w 140"/>
                <a:gd name="T1" fmla="*/ 85 h 151"/>
                <a:gd name="T2" fmla="*/ 140 w 140"/>
                <a:gd name="T3" fmla="*/ 96 h 151"/>
                <a:gd name="T4" fmla="*/ 134 w 140"/>
                <a:gd name="T5" fmla="*/ 106 h 151"/>
                <a:gd name="T6" fmla="*/ 137 w 140"/>
                <a:gd name="T7" fmla="*/ 117 h 151"/>
                <a:gd name="T8" fmla="*/ 129 w 140"/>
                <a:gd name="T9" fmla="*/ 128 h 151"/>
                <a:gd name="T10" fmla="*/ 128 w 140"/>
                <a:gd name="T11" fmla="*/ 137 h 151"/>
                <a:gd name="T12" fmla="*/ 116 w 140"/>
                <a:gd name="T13" fmla="*/ 148 h 151"/>
                <a:gd name="T14" fmla="*/ 65 w 140"/>
                <a:gd name="T15" fmla="*/ 148 h 151"/>
                <a:gd name="T16" fmla="*/ 33 w 140"/>
                <a:gd name="T17" fmla="*/ 142 h 151"/>
                <a:gd name="T18" fmla="*/ 33 w 140"/>
                <a:gd name="T19" fmla="*/ 82 h 151"/>
                <a:gd name="T20" fmla="*/ 34 w 140"/>
                <a:gd name="T21" fmla="*/ 82 h 151"/>
                <a:gd name="T22" fmla="*/ 34 w 140"/>
                <a:gd name="T23" fmla="*/ 82 h 151"/>
                <a:gd name="T24" fmla="*/ 37 w 140"/>
                <a:gd name="T25" fmla="*/ 82 h 151"/>
                <a:gd name="T26" fmla="*/ 60 w 140"/>
                <a:gd name="T27" fmla="*/ 48 h 151"/>
                <a:gd name="T28" fmla="*/ 68 w 140"/>
                <a:gd name="T29" fmla="*/ 39 h 151"/>
                <a:gd name="T30" fmla="*/ 81 w 140"/>
                <a:gd name="T31" fmla="*/ 3 h 151"/>
                <a:gd name="T32" fmla="*/ 97 w 140"/>
                <a:gd name="T33" fmla="*/ 8 h 151"/>
                <a:gd name="T34" fmla="*/ 99 w 140"/>
                <a:gd name="T35" fmla="*/ 35 h 151"/>
                <a:gd name="T36" fmla="*/ 90 w 140"/>
                <a:gd name="T37" fmla="*/ 60 h 151"/>
                <a:gd name="T38" fmla="*/ 130 w 140"/>
                <a:gd name="T39" fmla="*/ 62 h 151"/>
                <a:gd name="T40" fmla="*/ 140 w 140"/>
                <a:gd name="T41" fmla="*/ 77 h 151"/>
                <a:gd name="T42" fmla="*/ 135 w 140"/>
                <a:gd name="T43" fmla="*/ 85 h 151"/>
                <a:gd name="T44" fmla="*/ 30 w 140"/>
                <a:gd name="T45" fmla="*/ 137 h 151"/>
                <a:gd name="T46" fmla="*/ 30 w 140"/>
                <a:gd name="T47" fmla="*/ 137 h 151"/>
                <a:gd name="T48" fmla="*/ 30 w 140"/>
                <a:gd name="T49" fmla="*/ 82 h 151"/>
                <a:gd name="T50" fmla="*/ 23 w 140"/>
                <a:gd name="T51" fmla="*/ 76 h 151"/>
                <a:gd name="T52" fmla="*/ 7 w 140"/>
                <a:gd name="T53" fmla="*/ 76 h 151"/>
                <a:gd name="T54" fmla="*/ 0 w 140"/>
                <a:gd name="T55" fmla="*/ 82 h 151"/>
                <a:gd name="T56" fmla="*/ 0 w 140"/>
                <a:gd name="T57" fmla="*/ 137 h 151"/>
                <a:gd name="T58" fmla="*/ 7 w 140"/>
                <a:gd name="T59" fmla="*/ 144 h 151"/>
                <a:gd name="T60" fmla="*/ 23 w 140"/>
                <a:gd name="T61" fmla="*/ 144 h 151"/>
                <a:gd name="T62" fmla="*/ 30 w 140"/>
                <a:gd name="T63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51">
                  <a:moveTo>
                    <a:pt x="135" y="85"/>
                  </a:moveTo>
                  <a:cubicBezTo>
                    <a:pt x="135" y="88"/>
                    <a:pt x="140" y="93"/>
                    <a:pt x="140" y="96"/>
                  </a:cubicBezTo>
                  <a:cubicBezTo>
                    <a:pt x="140" y="99"/>
                    <a:pt x="134" y="103"/>
                    <a:pt x="134" y="106"/>
                  </a:cubicBezTo>
                  <a:cubicBezTo>
                    <a:pt x="133" y="109"/>
                    <a:pt x="137" y="114"/>
                    <a:pt x="137" y="117"/>
                  </a:cubicBezTo>
                  <a:cubicBezTo>
                    <a:pt x="137" y="121"/>
                    <a:pt x="130" y="125"/>
                    <a:pt x="129" y="128"/>
                  </a:cubicBezTo>
                  <a:cubicBezTo>
                    <a:pt x="128" y="130"/>
                    <a:pt x="129" y="135"/>
                    <a:pt x="128" y="137"/>
                  </a:cubicBezTo>
                  <a:cubicBezTo>
                    <a:pt x="127" y="141"/>
                    <a:pt x="120" y="147"/>
                    <a:pt x="116" y="148"/>
                  </a:cubicBezTo>
                  <a:cubicBezTo>
                    <a:pt x="104" y="151"/>
                    <a:pt x="65" y="148"/>
                    <a:pt x="65" y="148"/>
                  </a:cubicBezTo>
                  <a:cubicBezTo>
                    <a:pt x="65" y="148"/>
                    <a:pt x="65" y="148"/>
                    <a:pt x="33" y="142"/>
                  </a:cubicBezTo>
                  <a:cubicBezTo>
                    <a:pt x="33" y="142"/>
                    <a:pt x="33" y="142"/>
                    <a:pt x="33" y="82"/>
                  </a:cubicBezTo>
                  <a:cubicBezTo>
                    <a:pt x="33" y="82"/>
                    <a:pt x="33" y="82"/>
                    <a:pt x="34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34" y="82"/>
                    <a:pt x="34" y="82"/>
                    <a:pt x="37" y="82"/>
                  </a:cubicBezTo>
                  <a:cubicBezTo>
                    <a:pt x="41" y="81"/>
                    <a:pt x="49" y="75"/>
                    <a:pt x="60" y="48"/>
                  </a:cubicBezTo>
                  <a:cubicBezTo>
                    <a:pt x="61" y="44"/>
                    <a:pt x="65" y="42"/>
                    <a:pt x="68" y="39"/>
                  </a:cubicBezTo>
                  <a:cubicBezTo>
                    <a:pt x="75" y="34"/>
                    <a:pt x="79" y="27"/>
                    <a:pt x="81" y="3"/>
                  </a:cubicBezTo>
                  <a:cubicBezTo>
                    <a:pt x="81" y="0"/>
                    <a:pt x="91" y="1"/>
                    <a:pt x="97" y="8"/>
                  </a:cubicBezTo>
                  <a:cubicBezTo>
                    <a:pt x="102" y="14"/>
                    <a:pt x="102" y="26"/>
                    <a:pt x="99" y="35"/>
                  </a:cubicBezTo>
                  <a:cubicBezTo>
                    <a:pt x="96" y="41"/>
                    <a:pt x="87" y="55"/>
                    <a:pt x="90" y="60"/>
                  </a:cubicBezTo>
                  <a:cubicBezTo>
                    <a:pt x="90" y="60"/>
                    <a:pt x="124" y="59"/>
                    <a:pt x="130" y="62"/>
                  </a:cubicBezTo>
                  <a:cubicBezTo>
                    <a:pt x="134" y="63"/>
                    <a:pt x="140" y="72"/>
                    <a:pt x="140" y="77"/>
                  </a:cubicBezTo>
                  <a:cubicBezTo>
                    <a:pt x="140" y="79"/>
                    <a:pt x="136" y="83"/>
                    <a:pt x="135" y="85"/>
                  </a:cubicBezTo>
                  <a:close/>
                  <a:moveTo>
                    <a:pt x="30" y="137"/>
                  </a:move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0" y="137"/>
                    <a:pt x="30" y="82"/>
                  </a:cubicBezTo>
                  <a:cubicBezTo>
                    <a:pt x="30" y="79"/>
                    <a:pt x="27" y="76"/>
                    <a:pt x="23" y="76"/>
                  </a:cubicBezTo>
                  <a:cubicBezTo>
                    <a:pt x="23" y="76"/>
                    <a:pt x="23" y="76"/>
                    <a:pt x="7" y="76"/>
                  </a:cubicBezTo>
                  <a:cubicBezTo>
                    <a:pt x="3" y="76"/>
                    <a:pt x="0" y="79"/>
                    <a:pt x="0" y="82"/>
                  </a:cubicBezTo>
                  <a:cubicBezTo>
                    <a:pt x="0" y="82"/>
                    <a:pt x="0" y="82"/>
                    <a:pt x="0" y="137"/>
                  </a:cubicBezTo>
                  <a:cubicBezTo>
                    <a:pt x="0" y="141"/>
                    <a:pt x="3" y="144"/>
                    <a:pt x="7" y="144"/>
                  </a:cubicBezTo>
                  <a:cubicBezTo>
                    <a:pt x="7" y="144"/>
                    <a:pt x="7" y="144"/>
                    <a:pt x="23" y="144"/>
                  </a:cubicBezTo>
                  <a:cubicBezTo>
                    <a:pt x="27" y="144"/>
                    <a:pt x="30" y="141"/>
                    <a:pt x="30" y="1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8" tIns="34285" rIns="68568" bIns="34285" numCol="1" anchor="t" anchorCtr="0" compatLnSpc="1"/>
            <a:lstStyle>
              <a:defPPr>
                <a:defRPr lang="en-US"/>
              </a:defPPr>
              <a:lvl1pPr marL="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065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0965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3865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6765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9903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1930" algn="l" defTabSz="685165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3715"/>
              <a:endParaRPr 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的 挑 战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3264679" y="1419622"/>
            <a:ext cx="2065737" cy="48523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68543" tIns="34272" rIns="68543" bIns="34272" anchor="ctr"/>
          <a:lstStyle/>
          <a:p>
            <a:pPr algn="ctr">
              <a:defRPr/>
            </a:pPr>
            <a:endParaRPr lang="zh-CN" altLang="en-US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12"/>
          <p:cNvSpPr txBox="1"/>
          <p:nvPr/>
        </p:nvSpPr>
        <p:spPr bwMode="auto">
          <a:xfrm>
            <a:off x="3737633" y="1539031"/>
            <a:ext cx="1036106" cy="284657"/>
          </a:xfrm>
          <a:prstGeom prst="rect">
            <a:avLst/>
          </a:prstGeom>
          <a:noFill/>
          <a:ln>
            <a:noFill/>
          </a:ln>
        </p:spPr>
        <p:txBody>
          <a:bodyPr wrap="none" lIns="68543" tIns="34272" rIns="68543" bIns="34272">
            <a:spAutoFit/>
          </a:bodyPr>
          <a:lstStyle/>
          <a:p>
            <a:pPr>
              <a:defRPr/>
            </a:pPr>
            <a:r>
              <a:rPr lang="zh-CN" altLang="en-US" sz="14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运维要求高</a:t>
            </a:r>
            <a:endParaRPr lang="en-US" altLang="zh-CN" sz="14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Freeform 12"/>
          <p:cNvSpPr>
            <a:spLocks noEditPoints="1"/>
          </p:cNvSpPr>
          <p:nvPr/>
        </p:nvSpPr>
        <p:spPr bwMode="auto">
          <a:xfrm>
            <a:off x="2675238" y="1419622"/>
            <a:ext cx="419960" cy="421796"/>
          </a:xfrm>
          <a:custGeom>
            <a:avLst/>
            <a:gdLst>
              <a:gd name="T0" fmla="*/ 2147483646 w 85"/>
              <a:gd name="T1" fmla="*/ 2147483646 h 85"/>
              <a:gd name="T2" fmla="*/ 2147483646 w 85"/>
              <a:gd name="T3" fmla="*/ 2147483646 h 85"/>
              <a:gd name="T4" fmla="*/ 2147483646 w 85"/>
              <a:gd name="T5" fmla="*/ 2147483646 h 85"/>
              <a:gd name="T6" fmla="*/ 2147483646 w 85"/>
              <a:gd name="T7" fmla="*/ 2147483646 h 85"/>
              <a:gd name="T8" fmla="*/ 2147483646 w 85"/>
              <a:gd name="T9" fmla="*/ 2147483646 h 85"/>
              <a:gd name="T10" fmla="*/ 2147483646 w 85"/>
              <a:gd name="T11" fmla="*/ 2147483646 h 85"/>
              <a:gd name="T12" fmla="*/ 2147483646 w 85"/>
              <a:gd name="T13" fmla="*/ 2147483646 h 85"/>
              <a:gd name="T14" fmla="*/ 2147483646 w 85"/>
              <a:gd name="T15" fmla="*/ 2147483646 h 85"/>
              <a:gd name="T16" fmla="*/ 2147483646 w 85"/>
              <a:gd name="T17" fmla="*/ 2147483646 h 85"/>
              <a:gd name="T18" fmla="*/ 2147483646 w 85"/>
              <a:gd name="T19" fmla="*/ 2147483646 h 85"/>
              <a:gd name="T20" fmla="*/ 2147483646 w 85"/>
              <a:gd name="T21" fmla="*/ 2147483646 h 85"/>
              <a:gd name="T22" fmla="*/ 2147483646 w 85"/>
              <a:gd name="T23" fmla="*/ 2147483646 h 85"/>
              <a:gd name="T24" fmla="*/ 2147483646 w 85"/>
              <a:gd name="T25" fmla="*/ 2147483646 h 85"/>
              <a:gd name="T26" fmla="*/ 2147483646 w 85"/>
              <a:gd name="T27" fmla="*/ 2147483646 h 85"/>
              <a:gd name="T28" fmla="*/ 2147483646 w 85"/>
              <a:gd name="T29" fmla="*/ 2147483646 h 85"/>
              <a:gd name="T30" fmla="*/ 2147483646 w 85"/>
              <a:gd name="T31" fmla="*/ 2147483646 h 85"/>
              <a:gd name="T32" fmla="*/ 2147483646 w 85"/>
              <a:gd name="T33" fmla="*/ 2147483646 h 85"/>
              <a:gd name="T34" fmla="*/ 2147483646 w 85"/>
              <a:gd name="T35" fmla="*/ 2147483646 h 85"/>
              <a:gd name="T36" fmla="*/ 2147483646 w 85"/>
              <a:gd name="T37" fmla="*/ 2147483646 h 85"/>
              <a:gd name="T38" fmla="*/ 2147483646 w 85"/>
              <a:gd name="T39" fmla="*/ 2147483646 h 85"/>
              <a:gd name="T40" fmla="*/ 2147483646 w 85"/>
              <a:gd name="T41" fmla="*/ 2147483646 h 85"/>
              <a:gd name="T42" fmla="*/ 2147483646 w 85"/>
              <a:gd name="T43" fmla="*/ 2147483646 h 85"/>
              <a:gd name="T44" fmla="*/ 2147483646 w 85"/>
              <a:gd name="T45" fmla="*/ 2147483646 h 85"/>
              <a:gd name="T46" fmla="*/ 2147483646 w 85"/>
              <a:gd name="T47" fmla="*/ 0 h 85"/>
              <a:gd name="T48" fmla="*/ 2147483646 w 85"/>
              <a:gd name="T49" fmla="*/ 0 h 85"/>
              <a:gd name="T50" fmla="*/ 2147483646 w 85"/>
              <a:gd name="T51" fmla="*/ 2147483646 h 85"/>
              <a:gd name="T52" fmla="*/ 2147483646 w 85"/>
              <a:gd name="T53" fmla="*/ 2147483646 h 85"/>
              <a:gd name="T54" fmla="*/ 2147483646 w 85"/>
              <a:gd name="T55" fmla="*/ 2147483646 h 85"/>
              <a:gd name="T56" fmla="*/ 2147483646 w 85"/>
              <a:gd name="T57" fmla="*/ 2147483646 h 85"/>
              <a:gd name="T58" fmla="*/ 2147483646 w 85"/>
              <a:gd name="T59" fmla="*/ 2147483646 h 85"/>
              <a:gd name="T60" fmla="*/ 2147483646 w 85"/>
              <a:gd name="T61" fmla="*/ 2147483646 h 85"/>
              <a:gd name="T62" fmla="*/ 2147483646 w 85"/>
              <a:gd name="T63" fmla="*/ 2147483646 h 85"/>
              <a:gd name="T64" fmla="*/ 2147483646 w 85"/>
              <a:gd name="T65" fmla="*/ 2147483646 h 85"/>
              <a:gd name="T66" fmla="*/ 2147483646 w 85"/>
              <a:gd name="T67" fmla="*/ 0 h 85"/>
              <a:gd name="T68" fmla="*/ 0 w 85"/>
              <a:gd name="T69" fmla="*/ 2147483646 h 85"/>
              <a:gd name="T70" fmla="*/ 0 w 85"/>
              <a:gd name="T71" fmla="*/ 2147483646 h 85"/>
              <a:gd name="T72" fmla="*/ 2147483646 w 85"/>
              <a:gd name="T73" fmla="*/ 2147483646 h 85"/>
              <a:gd name="T74" fmla="*/ 2147483646 w 85"/>
              <a:gd name="T75" fmla="*/ 2147483646 h 85"/>
              <a:gd name="T76" fmla="*/ 0 w 85"/>
              <a:gd name="T77" fmla="*/ 2147483646 h 85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5" h="85">
                <a:moveTo>
                  <a:pt x="80" y="53"/>
                </a:moveTo>
                <a:cubicBezTo>
                  <a:pt x="80" y="80"/>
                  <a:pt x="80" y="80"/>
                  <a:pt x="80" y="80"/>
                </a:cubicBezTo>
                <a:cubicBezTo>
                  <a:pt x="80" y="83"/>
                  <a:pt x="78" y="85"/>
                  <a:pt x="74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7" y="85"/>
                  <a:pt x="5" y="83"/>
                  <a:pt x="5" y="80"/>
                </a:cubicBezTo>
                <a:cubicBezTo>
                  <a:pt x="5" y="53"/>
                  <a:pt x="5" y="53"/>
                  <a:pt x="5" y="53"/>
                </a:cubicBezTo>
                <a:cubicBezTo>
                  <a:pt x="9" y="54"/>
                  <a:pt x="13" y="55"/>
                  <a:pt x="17" y="56"/>
                </a:cubicBezTo>
                <a:cubicBezTo>
                  <a:pt x="17" y="60"/>
                  <a:pt x="17" y="60"/>
                  <a:pt x="17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8"/>
                  <a:pt x="20" y="68"/>
                  <a:pt x="20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7" y="60"/>
                  <a:pt x="27" y="60"/>
                  <a:pt x="27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7"/>
                  <a:pt x="30" y="57"/>
                  <a:pt x="30" y="57"/>
                </a:cubicBezTo>
                <a:cubicBezTo>
                  <a:pt x="38" y="58"/>
                  <a:pt x="46" y="58"/>
                  <a:pt x="54" y="57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8"/>
                  <a:pt x="57" y="68"/>
                  <a:pt x="57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0"/>
                  <a:pt x="63" y="60"/>
                  <a:pt x="63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56"/>
                  <a:pt x="66" y="56"/>
                  <a:pt x="66" y="56"/>
                </a:cubicBezTo>
                <a:cubicBezTo>
                  <a:pt x="71" y="55"/>
                  <a:pt x="75" y="54"/>
                  <a:pt x="80" y="53"/>
                </a:cubicBezTo>
                <a:close/>
                <a:moveTo>
                  <a:pt x="31" y="0"/>
                </a:move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16"/>
                  <a:pt x="61" y="16"/>
                  <a:pt x="61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8"/>
                  <a:pt x="53" y="8"/>
                  <a:pt x="53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16"/>
                  <a:pt x="32" y="16"/>
                  <a:pt x="3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7" y="0"/>
                  <a:pt x="31" y="0"/>
                </a:cubicBezTo>
                <a:close/>
                <a:moveTo>
                  <a:pt x="0" y="20"/>
                </a:moveTo>
                <a:cubicBezTo>
                  <a:pt x="0" y="48"/>
                  <a:pt x="0" y="48"/>
                  <a:pt x="0" y="48"/>
                </a:cubicBezTo>
                <a:cubicBezTo>
                  <a:pt x="27" y="55"/>
                  <a:pt x="56" y="55"/>
                  <a:pt x="85" y="48"/>
                </a:cubicBezTo>
                <a:cubicBezTo>
                  <a:pt x="85" y="20"/>
                  <a:pt x="85" y="20"/>
                  <a:pt x="85" y="20"/>
                </a:cubicBezTo>
                <a:lnTo>
                  <a:pt x="0" y="20"/>
                </a:lnTo>
                <a:close/>
              </a:path>
            </a:pathLst>
          </a:custGeom>
          <a:solidFill>
            <a:srgbClr val="0070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68543" tIns="34272" rIns="68543" bIns="34272" anchor="ctr"/>
          <a:lstStyle/>
          <a:p>
            <a:pPr algn="ctr">
              <a:defRPr/>
            </a:pPr>
            <a:endParaRPr lang="zh-CN" altLang="en-US" ker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3299246" y="2269736"/>
            <a:ext cx="2065452" cy="483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68543" tIns="34272" rIns="68543" bIns="34272" anchor="ctr"/>
          <a:lstStyle/>
          <a:p>
            <a:pPr algn="ctr">
              <a:defRPr/>
            </a:pPr>
            <a:endParaRPr lang="zh-CN" altLang="en-US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Freeform 5"/>
          <p:cNvSpPr>
            <a:spLocks noEditPoints="1"/>
          </p:cNvSpPr>
          <p:nvPr/>
        </p:nvSpPr>
        <p:spPr bwMode="auto">
          <a:xfrm>
            <a:off x="2663239" y="2263216"/>
            <a:ext cx="443959" cy="445801"/>
          </a:xfrm>
          <a:custGeom>
            <a:avLst/>
            <a:gdLst>
              <a:gd name="T0" fmla="*/ 2147483646 w 104"/>
              <a:gd name="T1" fmla="*/ 2147483646 h 104"/>
              <a:gd name="T2" fmla="*/ 2147483646 w 104"/>
              <a:gd name="T3" fmla="*/ 2147483646 h 104"/>
              <a:gd name="T4" fmla="*/ 2147483646 w 104"/>
              <a:gd name="T5" fmla="*/ 2147483646 h 104"/>
              <a:gd name="T6" fmla="*/ 2147483646 w 104"/>
              <a:gd name="T7" fmla="*/ 0 h 104"/>
              <a:gd name="T8" fmla="*/ 0 w 104"/>
              <a:gd name="T9" fmla="*/ 2147483646 h 104"/>
              <a:gd name="T10" fmla="*/ 2147483646 w 104"/>
              <a:gd name="T11" fmla="*/ 2147483646 h 104"/>
              <a:gd name="T12" fmla="*/ 2147483646 w 104"/>
              <a:gd name="T13" fmla="*/ 2147483646 h 104"/>
              <a:gd name="T14" fmla="*/ 2147483646 w 104"/>
              <a:gd name="T15" fmla="*/ 0 h 104"/>
              <a:gd name="T16" fmla="*/ 2147483646 w 104"/>
              <a:gd name="T17" fmla="*/ 2147483646 h 104"/>
              <a:gd name="T18" fmla="*/ 2147483646 w 104"/>
              <a:gd name="T19" fmla="*/ 2147483646 h 104"/>
              <a:gd name="T20" fmla="*/ 2147483646 w 104"/>
              <a:gd name="T21" fmla="*/ 2147483646 h 104"/>
              <a:gd name="T22" fmla="*/ 2147483646 w 104"/>
              <a:gd name="T23" fmla="*/ 2147483646 h 104"/>
              <a:gd name="T24" fmla="*/ 2147483646 w 104"/>
              <a:gd name="T25" fmla="*/ 2147483646 h 104"/>
              <a:gd name="T26" fmla="*/ 2147483646 w 104"/>
              <a:gd name="T27" fmla="*/ 2147483646 h 104"/>
              <a:gd name="T28" fmla="*/ 2147483646 w 104"/>
              <a:gd name="T29" fmla="*/ 2147483646 h 104"/>
              <a:gd name="T30" fmla="*/ 2147483646 w 104"/>
              <a:gd name="T31" fmla="*/ 2147483646 h 104"/>
              <a:gd name="T32" fmla="*/ 2147483646 w 104"/>
              <a:gd name="T33" fmla="*/ 2147483646 h 104"/>
              <a:gd name="T34" fmla="*/ 2147483646 w 104"/>
              <a:gd name="T35" fmla="*/ 2147483646 h 104"/>
              <a:gd name="T36" fmla="*/ 2147483646 w 104"/>
              <a:gd name="T37" fmla="*/ 2147483646 h 104"/>
              <a:gd name="T38" fmla="*/ 2147483646 w 104"/>
              <a:gd name="T39" fmla="*/ 2147483646 h 104"/>
              <a:gd name="T40" fmla="*/ 2147483646 w 104"/>
              <a:gd name="T41" fmla="*/ 2147483646 h 104"/>
              <a:gd name="T42" fmla="*/ 2147483646 w 104"/>
              <a:gd name="T43" fmla="*/ 2147483646 h 104"/>
              <a:gd name="T44" fmla="*/ 2147483646 w 104"/>
              <a:gd name="T45" fmla="*/ 2147483646 h 104"/>
              <a:gd name="T46" fmla="*/ 2147483646 w 104"/>
              <a:gd name="T47" fmla="*/ 2147483646 h 104"/>
              <a:gd name="T48" fmla="*/ 2147483646 w 104"/>
              <a:gd name="T49" fmla="*/ 2147483646 h 104"/>
              <a:gd name="T50" fmla="*/ 2147483646 w 104"/>
              <a:gd name="T51" fmla="*/ 2147483646 h 104"/>
              <a:gd name="T52" fmla="*/ 2147483646 w 104"/>
              <a:gd name="T53" fmla="*/ 2147483646 h 104"/>
              <a:gd name="T54" fmla="*/ 2147483646 w 104"/>
              <a:gd name="T55" fmla="*/ 2147483646 h 104"/>
              <a:gd name="T56" fmla="*/ 2147483646 w 104"/>
              <a:gd name="T57" fmla="*/ 2147483646 h 104"/>
              <a:gd name="T58" fmla="*/ 2147483646 w 104"/>
              <a:gd name="T59" fmla="*/ 2147483646 h 104"/>
              <a:gd name="T60" fmla="*/ 2147483646 w 104"/>
              <a:gd name="T61" fmla="*/ 2147483646 h 104"/>
              <a:gd name="T62" fmla="*/ 2147483646 w 104"/>
              <a:gd name="T63" fmla="*/ 2147483646 h 104"/>
              <a:gd name="T64" fmla="*/ 2147483646 w 104"/>
              <a:gd name="T65" fmla="*/ 2147483646 h 104"/>
              <a:gd name="T66" fmla="*/ 2147483646 w 104"/>
              <a:gd name="T67" fmla="*/ 2147483646 h 104"/>
              <a:gd name="T68" fmla="*/ 2147483646 w 104"/>
              <a:gd name="T69" fmla="*/ 2147483646 h 104"/>
              <a:gd name="T70" fmla="*/ 2147483646 w 104"/>
              <a:gd name="T71" fmla="*/ 2147483646 h 104"/>
              <a:gd name="T72" fmla="*/ 2147483646 w 104"/>
              <a:gd name="T73" fmla="*/ 2147483646 h 104"/>
              <a:gd name="T74" fmla="*/ 2147483646 w 104"/>
              <a:gd name="T75" fmla="*/ 2147483646 h 10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4" h="104">
                <a:moveTo>
                  <a:pt x="45" y="50"/>
                </a:moveTo>
                <a:cubicBezTo>
                  <a:pt x="43" y="27"/>
                  <a:pt x="43" y="27"/>
                  <a:pt x="43" y="27"/>
                </a:cubicBezTo>
                <a:cubicBezTo>
                  <a:pt x="55" y="46"/>
                  <a:pt x="55" y="46"/>
                  <a:pt x="55" y="46"/>
                </a:cubicBezTo>
                <a:cubicBezTo>
                  <a:pt x="60" y="47"/>
                  <a:pt x="63" y="51"/>
                  <a:pt x="63" y="56"/>
                </a:cubicBezTo>
                <a:cubicBezTo>
                  <a:pt x="63" y="62"/>
                  <a:pt x="59" y="67"/>
                  <a:pt x="53" y="67"/>
                </a:cubicBezTo>
                <a:cubicBezTo>
                  <a:pt x="48" y="67"/>
                  <a:pt x="43" y="62"/>
                  <a:pt x="43" y="56"/>
                </a:cubicBezTo>
                <a:cubicBezTo>
                  <a:pt x="43" y="54"/>
                  <a:pt x="44" y="52"/>
                  <a:pt x="45" y="50"/>
                </a:cubicBezTo>
                <a:close/>
                <a:moveTo>
                  <a:pt x="52" y="0"/>
                </a:moveTo>
                <a:cubicBezTo>
                  <a:pt x="38" y="0"/>
                  <a:pt x="25" y="6"/>
                  <a:pt x="15" y="15"/>
                </a:cubicBezTo>
                <a:cubicBezTo>
                  <a:pt x="6" y="25"/>
                  <a:pt x="0" y="38"/>
                  <a:pt x="0" y="52"/>
                </a:cubicBezTo>
                <a:cubicBezTo>
                  <a:pt x="0" y="66"/>
                  <a:pt x="6" y="79"/>
                  <a:pt x="15" y="89"/>
                </a:cubicBezTo>
                <a:cubicBezTo>
                  <a:pt x="25" y="98"/>
                  <a:pt x="38" y="104"/>
                  <a:pt x="52" y="104"/>
                </a:cubicBezTo>
                <a:cubicBezTo>
                  <a:pt x="67" y="104"/>
                  <a:pt x="80" y="98"/>
                  <a:pt x="89" y="89"/>
                </a:cubicBezTo>
                <a:cubicBezTo>
                  <a:pt x="98" y="79"/>
                  <a:pt x="104" y="66"/>
                  <a:pt x="104" y="52"/>
                </a:cubicBezTo>
                <a:cubicBezTo>
                  <a:pt x="104" y="38"/>
                  <a:pt x="98" y="25"/>
                  <a:pt x="89" y="15"/>
                </a:cubicBezTo>
                <a:cubicBezTo>
                  <a:pt x="80" y="6"/>
                  <a:pt x="67" y="0"/>
                  <a:pt x="52" y="0"/>
                </a:cubicBezTo>
                <a:close/>
                <a:moveTo>
                  <a:pt x="83" y="22"/>
                </a:moveTo>
                <a:cubicBezTo>
                  <a:pt x="75" y="14"/>
                  <a:pt x="64" y="9"/>
                  <a:pt x="52" y="9"/>
                </a:cubicBezTo>
                <a:cubicBezTo>
                  <a:pt x="40" y="9"/>
                  <a:pt x="30" y="14"/>
                  <a:pt x="22" y="22"/>
                </a:cubicBezTo>
                <a:cubicBezTo>
                  <a:pt x="14" y="30"/>
                  <a:pt x="9" y="40"/>
                  <a:pt x="9" y="52"/>
                </a:cubicBezTo>
                <a:cubicBezTo>
                  <a:pt x="9" y="64"/>
                  <a:pt x="14" y="75"/>
                  <a:pt x="22" y="82"/>
                </a:cubicBezTo>
                <a:cubicBezTo>
                  <a:pt x="30" y="90"/>
                  <a:pt x="40" y="95"/>
                  <a:pt x="52" y="95"/>
                </a:cubicBezTo>
                <a:cubicBezTo>
                  <a:pt x="64" y="95"/>
                  <a:pt x="75" y="90"/>
                  <a:pt x="83" y="82"/>
                </a:cubicBezTo>
                <a:cubicBezTo>
                  <a:pt x="90" y="75"/>
                  <a:pt x="95" y="64"/>
                  <a:pt x="95" y="52"/>
                </a:cubicBezTo>
                <a:cubicBezTo>
                  <a:pt x="95" y="40"/>
                  <a:pt x="90" y="30"/>
                  <a:pt x="83" y="22"/>
                </a:cubicBezTo>
                <a:close/>
                <a:moveTo>
                  <a:pt x="24" y="64"/>
                </a:moveTo>
                <a:cubicBezTo>
                  <a:pt x="23" y="62"/>
                  <a:pt x="22" y="58"/>
                  <a:pt x="22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28" y="49"/>
                  <a:pt x="28" y="49"/>
                  <a:pt x="28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2" y="46"/>
                  <a:pt x="23" y="43"/>
                  <a:pt x="24" y="40"/>
                </a:cubicBezTo>
                <a:cubicBezTo>
                  <a:pt x="28" y="43"/>
                  <a:pt x="28" y="43"/>
                  <a:pt x="28" y="43"/>
                </a:cubicBezTo>
                <a:cubicBezTo>
                  <a:pt x="32" y="37"/>
                  <a:pt x="32" y="37"/>
                  <a:pt x="32" y="37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3"/>
                  <a:pt x="29" y="32"/>
                  <a:pt x="31" y="30"/>
                </a:cubicBezTo>
                <a:cubicBezTo>
                  <a:pt x="31" y="30"/>
                  <a:pt x="32" y="29"/>
                  <a:pt x="33" y="28"/>
                </a:cubicBezTo>
                <a:cubicBezTo>
                  <a:pt x="35" y="32"/>
                  <a:pt x="35" y="32"/>
                  <a:pt x="35" y="32"/>
                </a:cubicBezTo>
                <a:cubicBezTo>
                  <a:pt x="41" y="29"/>
                  <a:pt x="41" y="29"/>
                  <a:pt x="41" y="29"/>
                </a:cubicBezTo>
                <a:cubicBezTo>
                  <a:pt x="39" y="24"/>
                  <a:pt x="39" y="24"/>
                  <a:pt x="39" y="24"/>
                </a:cubicBezTo>
                <a:cubicBezTo>
                  <a:pt x="42" y="23"/>
                  <a:pt x="44" y="22"/>
                  <a:pt x="47" y="22"/>
                </a:cubicBezTo>
                <a:cubicBezTo>
                  <a:pt x="47" y="26"/>
                  <a:pt x="47" y="26"/>
                  <a:pt x="47" y="26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1"/>
                  <a:pt x="54" y="21"/>
                  <a:pt x="54" y="21"/>
                </a:cubicBezTo>
                <a:cubicBezTo>
                  <a:pt x="57" y="22"/>
                  <a:pt x="59" y="22"/>
                  <a:pt x="62" y="23"/>
                </a:cubicBezTo>
                <a:cubicBezTo>
                  <a:pt x="60" y="27"/>
                  <a:pt x="60" y="27"/>
                  <a:pt x="60" y="27"/>
                </a:cubicBezTo>
                <a:cubicBezTo>
                  <a:pt x="66" y="30"/>
                  <a:pt x="66" y="30"/>
                  <a:pt x="66" y="30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7"/>
                  <a:pt x="72" y="29"/>
                  <a:pt x="74" y="30"/>
                </a:cubicBezTo>
                <a:cubicBezTo>
                  <a:pt x="74" y="31"/>
                  <a:pt x="75" y="31"/>
                  <a:pt x="75" y="32"/>
                </a:cubicBezTo>
                <a:cubicBezTo>
                  <a:pt x="70" y="34"/>
                  <a:pt x="70" y="34"/>
                  <a:pt x="70" y="34"/>
                </a:cubicBezTo>
                <a:cubicBezTo>
                  <a:pt x="74" y="40"/>
                  <a:pt x="74" y="40"/>
                  <a:pt x="74" y="40"/>
                </a:cubicBezTo>
                <a:cubicBezTo>
                  <a:pt x="79" y="37"/>
                  <a:pt x="79" y="37"/>
                  <a:pt x="79" y="37"/>
                </a:cubicBezTo>
                <a:cubicBezTo>
                  <a:pt x="80" y="40"/>
                  <a:pt x="82" y="43"/>
                  <a:pt x="82" y="46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52"/>
                  <a:pt x="76" y="52"/>
                  <a:pt x="76" y="52"/>
                </a:cubicBezTo>
                <a:cubicBezTo>
                  <a:pt x="83" y="52"/>
                  <a:pt x="83" y="52"/>
                  <a:pt x="83" y="52"/>
                </a:cubicBezTo>
                <a:cubicBezTo>
                  <a:pt x="83" y="55"/>
                  <a:pt x="82" y="59"/>
                  <a:pt x="81" y="62"/>
                </a:cubicBezTo>
                <a:cubicBezTo>
                  <a:pt x="75" y="58"/>
                  <a:pt x="75" y="58"/>
                  <a:pt x="75" y="58"/>
                </a:cubicBezTo>
                <a:cubicBezTo>
                  <a:pt x="72" y="64"/>
                  <a:pt x="72" y="64"/>
                  <a:pt x="72" y="64"/>
                </a:cubicBezTo>
                <a:cubicBezTo>
                  <a:pt x="78" y="68"/>
                  <a:pt x="78" y="68"/>
                  <a:pt x="78" y="68"/>
                </a:cubicBezTo>
                <a:cubicBezTo>
                  <a:pt x="84" y="71"/>
                  <a:pt x="84" y="71"/>
                  <a:pt x="84" y="71"/>
                </a:cubicBezTo>
                <a:cubicBezTo>
                  <a:pt x="87" y="66"/>
                  <a:pt x="90" y="58"/>
                  <a:pt x="90" y="52"/>
                </a:cubicBezTo>
                <a:cubicBezTo>
                  <a:pt x="90" y="42"/>
                  <a:pt x="85" y="32"/>
                  <a:pt x="79" y="26"/>
                </a:cubicBezTo>
                <a:cubicBezTo>
                  <a:pt x="72" y="19"/>
                  <a:pt x="63" y="15"/>
                  <a:pt x="52" y="15"/>
                </a:cubicBezTo>
                <a:cubicBezTo>
                  <a:pt x="42" y="15"/>
                  <a:pt x="33" y="19"/>
                  <a:pt x="26" y="26"/>
                </a:cubicBezTo>
                <a:cubicBezTo>
                  <a:pt x="19" y="32"/>
                  <a:pt x="15" y="42"/>
                  <a:pt x="15" y="52"/>
                </a:cubicBezTo>
                <a:cubicBezTo>
                  <a:pt x="15" y="60"/>
                  <a:pt x="18" y="68"/>
                  <a:pt x="22" y="74"/>
                </a:cubicBezTo>
                <a:cubicBezTo>
                  <a:pt x="27" y="70"/>
                  <a:pt x="27" y="70"/>
                  <a:pt x="27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33" y="67"/>
                  <a:pt x="33" y="67"/>
                  <a:pt x="33" y="67"/>
                </a:cubicBezTo>
                <a:cubicBezTo>
                  <a:pt x="30" y="61"/>
                  <a:pt x="30" y="61"/>
                  <a:pt x="30" y="61"/>
                </a:cubicBezTo>
                <a:cubicBezTo>
                  <a:pt x="24" y="64"/>
                  <a:pt x="24" y="64"/>
                  <a:pt x="24" y="64"/>
                </a:cubicBezTo>
                <a:close/>
                <a:moveTo>
                  <a:pt x="53" y="51"/>
                </a:moveTo>
                <a:cubicBezTo>
                  <a:pt x="50" y="51"/>
                  <a:pt x="48" y="53"/>
                  <a:pt x="48" y="56"/>
                </a:cubicBezTo>
                <a:cubicBezTo>
                  <a:pt x="48" y="59"/>
                  <a:pt x="50" y="61"/>
                  <a:pt x="53" y="61"/>
                </a:cubicBezTo>
                <a:cubicBezTo>
                  <a:pt x="56" y="61"/>
                  <a:pt x="58" y="59"/>
                  <a:pt x="58" y="56"/>
                </a:cubicBezTo>
                <a:cubicBezTo>
                  <a:pt x="58" y="53"/>
                  <a:pt x="56" y="51"/>
                  <a:pt x="53" y="51"/>
                </a:cubicBezTo>
                <a:close/>
              </a:path>
            </a:pathLst>
          </a:custGeom>
          <a:solidFill>
            <a:srgbClr val="0070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68543" tIns="34272" rIns="68543" bIns="34272" anchor="ctr"/>
          <a:lstStyle/>
          <a:p>
            <a:pPr algn="ctr">
              <a:defRPr/>
            </a:pPr>
            <a:endParaRPr lang="zh-CN" altLang="en-US" ker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圆角矩形 76"/>
          <p:cNvSpPr/>
          <p:nvPr/>
        </p:nvSpPr>
        <p:spPr bwMode="auto">
          <a:xfrm>
            <a:off x="3307939" y="3111952"/>
            <a:ext cx="2064594" cy="4835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68543" tIns="34272" rIns="68543" bIns="34272" anchor="ctr"/>
          <a:lstStyle/>
          <a:p>
            <a:pPr algn="ctr">
              <a:defRPr/>
            </a:pPr>
            <a:endParaRPr lang="zh-CN" altLang="en-US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 22"/>
          <p:cNvSpPr>
            <a:spLocks noEditPoints="1"/>
          </p:cNvSpPr>
          <p:nvPr/>
        </p:nvSpPr>
        <p:spPr bwMode="auto">
          <a:xfrm>
            <a:off x="2653933" y="3153103"/>
            <a:ext cx="483383" cy="390933"/>
          </a:xfrm>
          <a:custGeom>
            <a:avLst/>
            <a:gdLst>
              <a:gd name="T0" fmla="*/ 2147483646 w 109"/>
              <a:gd name="T1" fmla="*/ 2147483646 h 88"/>
              <a:gd name="T2" fmla="*/ 2147483646 w 109"/>
              <a:gd name="T3" fmla="*/ 2147483646 h 88"/>
              <a:gd name="T4" fmla="*/ 2147483646 w 109"/>
              <a:gd name="T5" fmla="*/ 2147483646 h 88"/>
              <a:gd name="T6" fmla="*/ 2147483646 w 109"/>
              <a:gd name="T7" fmla="*/ 0 h 88"/>
              <a:gd name="T8" fmla="*/ 2147483646 w 109"/>
              <a:gd name="T9" fmla="*/ 2147483646 h 88"/>
              <a:gd name="T10" fmla="*/ 2147483646 w 109"/>
              <a:gd name="T11" fmla="*/ 2147483646 h 88"/>
              <a:gd name="T12" fmla="*/ 2147483646 w 109"/>
              <a:gd name="T13" fmla="*/ 2147483646 h 88"/>
              <a:gd name="T14" fmla="*/ 2147483646 w 109"/>
              <a:gd name="T15" fmla="*/ 2147483646 h 88"/>
              <a:gd name="T16" fmla="*/ 2147483646 w 109"/>
              <a:gd name="T17" fmla="*/ 2147483646 h 88"/>
              <a:gd name="T18" fmla="*/ 0 w 109"/>
              <a:gd name="T19" fmla="*/ 2147483646 h 88"/>
              <a:gd name="T20" fmla="*/ 2147483646 w 109"/>
              <a:gd name="T21" fmla="*/ 2147483646 h 88"/>
              <a:gd name="T22" fmla="*/ 2147483646 w 109"/>
              <a:gd name="T23" fmla="*/ 2147483646 h 88"/>
              <a:gd name="T24" fmla="*/ 2147483646 w 109"/>
              <a:gd name="T25" fmla="*/ 2147483646 h 88"/>
              <a:gd name="T26" fmla="*/ 2147483646 w 109"/>
              <a:gd name="T27" fmla="*/ 2147483646 h 88"/>
              <a:gd name="T28" fmla="*/ 2147483646 w 109"/>
              <a:gd name="T29" fmla="*/ 2147483646 h 88"/>
              <a:gd name="T30" fmla="*/ 2147483646 w 109"/>
              <a:gd name="T31" fmla="*/ 2147483646 h 88"/>
              <a:gd name="T32" fmla="*/ 2147483646 w 109"/>
              <a:gd name="T33" fmla="*/ 2147483646 h 88"/>
              <a:gd name="T34" fmla="*/ 2147483646 w 109"/>
              <a:gd name="T35" fmla="*/ 2147483646 h 88"/>
              <a:gd name="T36" fmla="*/ 2147483646 w 109"/>
              <a:gd name="T37" fmla="*/ 2147483646 h 88"/>
              <a:gd name="T38" fmla="*/ 2147483646 w 109"/>
              <a:gd name="T39" fmla="*/ 2147483646 h 88"/>
              <a:gd name="T40" fmla="*/ 2147483646 w 109"/>
              <a:gd name="T41" fmla="*/ 2147483646 h 88"/>
              <a:gd name="T42" fmla="*/ 2147483646 w 109"/>
              <a:gd name="T43" fmla="*/ 2147483646 h 88"/>
              <a:gd name="T44" fmla="*/ 2147483646 w 109"/>
              <a:gd name="T45" fmla="*/ 2147483646 h 88"/>
              <a:gd name="T46" fmla="*/ 2147483646 w 109"/>
              <a:gd name="T47" fmla="*/ 2147483646 h 88"/>
              <a:gd name="T48" fmla="*/ 2147483646 w 109"/>
              <a:gd name="T49" fmla="*/ 2147483646 h 88"/>
              <a:gd name="T50" fmla="*/ 2147483646 w 109"/>
              <a:gd name="T51" fmla="*/ 2147483646 h 88"/>
              <a:gd name="T52" fmla="*/ 2147483646 w 109"/>
              <a:gd name="T53" fmla="*/ 2147483646 h 88"/>
              <a:gd name="T54" fmla="*/ 2147483646 w 109"/>
              <a:gd name="T55" fmla="*/ 2147483646 h 88"/>
              <a:gd name="T56" fmla="*/ 2147483646 w 109"/>
              <a:gd name="T57" fmla="*/ 2147483646 h 88"/>
              <a:gd name="T58" fmla="*/ 2147483646 w 109"/>
              <a:gd name="T59" fmla="*/ 2147483646 h 88"/>
              <a:gd name="T60" fmla="*/ 2147483646 w 109"/>
              <a:gd name="T61" fmla="*/ 2147483646 h 88"/>
              <a:gd name="T62" fmla="*/ 2147483646 w 109"/>
              <a:gd name="T63" fmla="*/ 2147483646 h 88"/>
              <a:gd name="T64" fmla="*/ 2147483646 w 109"/>
              <a:gd name="T65" fmla="*/ 2147483646 h 88"/>
              <a:gd name="T66" fmla="*/ 2147483646 w 109"/>
              <a:gd name="T67" fmla="*/ 2147483646 h 8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rgbClr val="0070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68543" tIns="34272" rIns="68543" bIns="34272" anchor="ctr"/>
          <a:lstStyle/>
          <a:p>
            <a:pPr algn="ctr">
              <a:defRPr/>
            </a:pPr>
            <a:endParaRPr lang="zh-CN" altLang="en-US" ker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3281969" y="3953830"/>
            <a:ext cx="2065591" cy="48532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68543" tIns="34272" rIns="68543" bIns="34272" anchor="ctr"/>
          <a:lstStyle/>
          <a:p>
            <a:pPr algn="ctr">
              <a:defRPr/>
            </a:pPr>
            <a:endParaRPr lang="zh-CN" altLang="en-US" ker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Freeform 24"/>
          <p:cNvSpPr>
            <a:spLocks noEditPoints="1"/>
          </p:cNvSpPr>
          <p:nvPr/>
        </p:nvSpPr>
        <p:spPr bwMode="auto">
          <a:xfrm>
            <a:off x="2649526" y="3955545"/>
            <a:ext cx="471385" cy="486952"/>
          </a:xfrm>
          <a:custGeom>
            <a:avLst/>
            <a:gdLst>
              <a:gd name="T0" fmla="*/ 2147483646 w 89"/>
              <a:gd name="T1" fmla="*/ 2147483646 h 92"/>
              <a:gd name="T2" fmla="*/ 2147483646 w 89"/>
              <a:gd name="T3" fmla="*/ 2147483646 h 92"/>
              <a:gd name="T4" fmla="*/ 2147483646 w 89"/>
              <a:gd name="T5" fmla="*/ 2147483646 h 92"/>
              <a:gd name="T6" fmla="*/ 2147483646 w 89"/>
              <a:gd name="T7" fmla="*/ 2147483646 h 92"/>
              <a:gd name="T8" fmla="*/ 2147483646 w 89"/>
              <a:gd name="T9" fmla="*/ 2147483646 h 92"/>
              <a:gd name="T10" fmla="*/ 2147483646 w 89"/>
              <a:gd name="T11" fmla="*/ 2147483646 h 92"/>
              <a:gd name="T12" fmla="*/ 2147483646 w 89"/>
              <a:gd name="T13" fmla="*/ 2147483646 h 92"/>
              <a:gd name="T14" fmla="*/ 2147483646 w 89"/>
              <a:gd name="T15" fmla="*/ 2147483646 h 92"/>
              <a:gd name="T16" fmla="*/ 2147483646 w 89"/>
              <a:gd name="T17" fmla="*/ 2147483646 h 92"/>
              <a:gd name="T18" fmla="*/ 2147483646 w 89"/>
              <a:gd name="T19" fmla="*/ 2147483646 h 92"/>
              <a:gd name="T20" fmla="*/ 2147483646 w 89"/>
              <a:gd name="T21" fmla="*/ 2147483646 h 92"/>
              <a:gd name="T22" fmla="*/ 2147483646 w 89"/>
              <a:gd name="T23" fmla="*/ 2147483646 h 92"/>
              <a:gd name="T24" fmla="*/ 2147483646 w 89"/>
              <a:gd name="T25" fmla="*/ 2147483646 h 92"/>
              <a:gd name="T26" fmla="*/ 2147483646 w 89"/>
              <a:gd name="T27" fmla="*/ 2147483646 h 92"/>
              <a:gd name="T28" fmla="*/ 2147483646 w 89"/>
              <a:gd name="T29" fmla="*/ 2147483646 h 92"/>
              <a:gd name="T30" fmla="*/ 2147483646 w 89"/>
              <a:gd name="T31" fmla="*/ 2147483646 h 92"/>
              <a:gd name="T32" fmla="*/ 2147483646 w 89"/>
              <a:gd name="T33" fmla="*/ 2147483646 h 92"/>
              <a:gd name="T34" fmla="*/ 2147483646 w 89"/>
              <a:gd name="T35" fmla="*/ 2147483646 h 92"/>
              <a:gd name="T36" fmla="*/ 2147483646 w 89"/>
              <a:gd name="T37" fmla="*/ 2147483646 h 92"/>
              <a:gd name="T38" fmla="*/ 2147483646 w 89"/>
              <a:gd name="T39" fmla="*/ 2147483646 h 92"/>
              <a:gd name="T40" fmla="*/ 2147483646 w 89"/>
              <a:gd name="T41" fmla="*/ 2147483646 h 92"/>
              <a:gd name="T42" fmla="*/ 2147483646 w 89"/>
              <a:gd name="T43" fmla="*/ 2147483646 h 92"/>
              <a:gd name="T44" fmla="*/ 2147483646 w 89"/>
              <a:gd name="T45" fmla="*/ 2147483646 h 92"/>
              <a:gd name="T46" fmla="*/ 2147483646 w 89"/>
              <a:gd name="T47" fmla="*/ 2147483646 h 92"/>
              <a:gd name="T48" fmla="*/ 2147483646 w 89"/>
              <a:gd name="T49" fmla="*/ 2147483646 h 92"/>
              <a:gd name="T50" fmla="*/ 2147483646 w 89"/>
              <a:gd name="T51" fmla="*/ 2147483646 h 92"/>
              <a:gd name="T52" fmla="*/ 2147483646 w 89"/>
              <a:gd name="T53" fmla="*/ 2147483646 h 92"/>
              <a:gd name="T54" fmla="*/ 2147483646 w 89"/>
              <a:gd name="T55" fmla="*/ 2147483646 h 92"/>
              <a:gd name="T56" fmla="*/ 2147483646 w 89"/>
              <a:gd name="T57" fmla="*/ 2147483646 h 92"/>
              <a:gd name="T58" fmla="*/ 2147483646 w 89"/>
              <a:gd name="T59" fmla="*/ 2147483646 h 92"/>
              <a:gd name="T60" fmla="*/ 2147483646 w 89"/>
              <a:gd name="T61" fmla="*/ 2147483646 h 92"/>
              <a:gd name="T62" fmla="*/ 2147483646 w 89"/>
              <a:gd name="T63" fmla="*/ 2147483646 h 92"/>
              <a:gd name="T64" fmla="*/ 2147483646 w 89"/>
              <a:gd name="T65" fmla="*/ 2147483646 h 92"/>
              <a:gd name="T66" fmla="*/ 2147483646 w 89"/>
              <a:gd name="T67" fmla="*/ 2147483646 h 92"/>
              <a:gd name="T68" fmla="*/ 2147483646 w 89"/>
              <a:gd name="T69" fmla="*/ 2147483646 h 92"/>
              <a:gd name="T70" fmla="*/ 2147483646 w 89"/>
              <a:gd name="T71" fmla="*/ 2147483646 h 92"/>
              <a:gd name="T72" fmla="*/ 2147483646 w 89"/>
              <a:gd name="T73" fmla="*/ 2147483646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rgbClr val="0070C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lIns="68543" tIns="34272" rIns="68543" bIns="34272" anchor="ctr"/>
          <a:lstStyle/>
          <a:p>
            <a:pPr algn="ctr">
              <a:defRPr/>
            </a:pPr>
            <a:endParaRPr lang="zh-CN" altLang="en-US" ker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10353" y="2320843"/>
            <a:ext cx="3382127" cy="623211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微服务使用的是分布式系统，对于一个分布式系统，系统容错、网络延迟、分布式事物等都带来巨大挑战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10353" y="3163059"/>
            <a:ext cx="3382127" cy="623211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微服务之间通过轻量级接口进行通信，如果修改了某个微服务的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，可能所有使用了该接口的微服务都需要调整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510353" y="4004938"/>
            <a:ext cx="3382127" cy="623211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很多服务可能使用到了相同功能，而这个功能并没有达到分解为一个微服务的程度，可能各个服务都会开发这一功能从而导致代码重复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10353" y="1470729"/>
            <a:ext cx="3382127" cy="623211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更多的服务意味着更多的运维投入。单体应用中只需要保证一个应用正常就行，而微服务中需要保证几十甚至几百个服务的正常运行与协作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12"/>
          <p:cNvSpPr txBox="1"/>
          <p:nvPr/>
        </p:nvSpPr>
        <p:spPr bwMode="auto">
          <a:xfrm>
            <a:off x="3647865" y="2401992"/>
            <a:ext cx="1574715" cy="284657"/>
          </a:xfrm>
          <a:prstGeom prst="rect">
            <a:avLst/>
          </a:prstGeom>
          <a:noFill/>
          <a:ln>
            <a:noFill/>
          </a:ln>
        </p:spPr>
        <p:txBody>
          <a:bodyPr wrap="none" lIns="68543" tIns="34272" rIns="68543" bIns="34272">
            <a:spAutoFit/>
          </a:bodyPr>
          <a:lstStyle/>
          <a:p>
            <a:pPr>
              <a:defRPr/>
            </a:pPr>
            <a:r>
              <a:rPr lang="zh-CN" altLang="en-US" sz="14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分布式固有复杂性</a:t>
            </a:r>
            <a:endParaRPr lang="en-US" altLang="zh-CN" sz="14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12"/>
          <p:cNvSpPr txBox="1"/>
          <p:nvPr/>
        </p:nvSpPr>
        <p:spPr bwMode="auto">
          <a:xfrm>
            <a:off x="3621127" y="3238895"/>
            <a:ext cx="1395179" cy="284657"/>
          </a:xfrm>
          <a:prstGeom prst="rect">
            <a:avLst/>
          </a:prstGeom>
          <a:noFill/>
          <a:ln>
            <a:noFill/>
          </a:ln>
        </p:spPr>
        <p:txBody>
          <a:bodyPr wrap="none" lIns="68543" tIns="34272" rIns="68543" bIns="34272">
            <a:spAutoFit/>
          </a:bodyPr>
          <a:lstStyle/>
          <a:p>
            <a:pPr>
              <a:defRPr/>
            </a:pPr>
            <a:r>
              <a:rPr lang="zh-CN" altLang="en-US" sz="14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接口调整成本高</a:t>
            </a:r>
            <a:endParaRPr lang="en-US" altLang="zh-CN" sz="14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12"/>
          <p:cNvSpPr txBox="1"/>
          <p:nvPr/>
        </p:nvSpPr>
        <p:spPr bwMode="auto">
          <a:xfrm>
            <a:off x="3827401" y="4085457"/>
            <a:ext cx="856570" cy="284657"/>
          </a:xfrm>
          <a:prstGeom prst="rect">
            <a:avLst/>
          </a:prstGeom>
          <a:noFill/>
          <a:ln>
            <a:noFill/>
          </a:ln>
        </p:spPr>
        <p:txBody>
          <a:bodyPr wrap="none" lIns="68543" tIns="34272" rIns="68543" bIns="34272">
            <a:spAutoFit/>
          </a:bodyPr>
          <a:lstStyle/>
          <a:p>
            <a:pPr>
              <a:defRPr/>
            </a:pPr>
            <a:r>
              <a:rPr lang="zh-CN" altLang="en-US" sz="1400" b="1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重复劳动</a:t>
            </a:r>
            <a:endParaRPr lang="en-US" altLang="zh-CN" sz="1400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5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5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85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850"/>
                            </p:stCondLst>
                            <p:childTnLst>
                              <p:par>
                                <p:cTn id="8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 tmFilter="0,0; .5, 1; 1, 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 服 务 应 用 设 计 原 则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23"/>
          <p:cNvSpPr/>
          <p:nvPr/>
        </p:nvSpPr>
        <p:spPr bwMode="auto">
          <a:xfrm>
            <a:off x="4779334" y="2161203"/>
            <a:ext cx="1737549" cy="1552787"/>
          </a:xfrm>
          <a:custGeom>
            <a:avLst/>
            <a:gdLst>
              <a:gd name="T0" fmla="*/ 167 w 511"/>
              <a:gd name="T1" fmla="*/ 459 h 459"/>
              <a:gd name="T2" fmla="*/ 101 w 511"/>
              <a:gd name="T3" fmla="*/ 420 h 459"/>
              <a:gd name="T4" fmla="*/ 12 w 511"/>
              <a:gd name="T5" fmla="*/ 267 h 459"/>
              <a:gd name="T6" fmla="*/ 12 w 511"/>
              <a:gd name="T7" fmla="*/ 191 h 459"/>
              <a:gd name="T8" fmla="*/ 101 w 511"/>
              <a:gd name="T9" fmla="*/ 38 h 459"/>
              <a:gd name="T10" fmla="*/ 167 w 511"/>
              <a:gd name="T11" fmla="*/ 0 h 459"/>
              <a:gd name="T12" fmla="*/ 344 w 511"/>
              <a:gd name="T13" fmla="*/ 0 h 459"/>
              <a:gd name="T14" fmla="*/ 410 w 511"/>
              <a:gd name="T15" fmla="*/ 38 h 459"/>
              <a:gd name="T16" fmla="*/ 498 w 511"/>
              <a:gd name="T17" fmla="*/ 191 h 459"/>
              <a:gd name="T18" fmla="*/ 498 w 511"/>
              <a:gd name="T19" fmla="*/ 267 h 459"/>
              <a:gd name="T20" fmla="*/ 410 w 511"/>
              <a:gd name="T21" fmla="*/ 420 h 459"/>
              <a:gd name="T22" fmla="*/ 344 w 511"/>
              <a:gd name="T23" fmla="*/ 459 h 459"/>
              <a:gd name="T24" fmla="*/ 167 w 511"/>
              <a:gd name="T25" fmla="*/ 459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459">
                <a:moveTo>
                  <a:pt x="167" y="459"/>
                </a:moveTo>
                <a:cubicBezTo>
                  <a:pt x="141" y="459"/>
                  <a:pt x="113" y="443"/>
                  <a:pt x="101" y="420"/>
                </a:cubicBezTo>
                <a:cubicBezTo>
                  <a:pt x="12" y="267"/>
                  <a:pt x="12" y="267"/>
                  <a:pt x="12" y="267"/>
                </a:cubicBezTo>
                <a:cubicBezTo>
                  <a:pt x="0" y="245"/>
                  <a:pt x="0" y="213"/>
                  <a:pt x="12" y="191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13" y="16"/>
                  <a:pt x="141" y="0"/>
                  <a:pt x="16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69" y="0"/>
                  <a:pt x="397" y="16"/>
                  <a:pt x="410" y="38"/>
                </a:cubicBezTo>
                <a:cubicBezTo>
                  <a:pt x="498" y="191"/>
                  <a:pt x="498" y="191"/>
                  <a:pt x="498" y="191"/>
                </a:cubicBezTo>
                <a:cubicBezTo>
                  <a:pt x="511" y="213"/>
                  <a:pt x="511" y="245"/>
                  <a:pt x="498" y="267"/>
                </a:cubicBezTo>
                <a:cubicBezTo>
                  <a:pt x="410" y="420"/>
                  <a:pt x="410" y="420"/>
                  <a:pt x="410" y="420"/>
                </a:cubicBezTo>
                <a:cubicBezTo>
                  <a:pt x="397" y="443"/>
                  <a:pt x="369" y="459"/>
                  <a:pt x="344" y="459"/>
                </a:cubicBezTo>
                <a:lnTo>
                  <a:pt x="167" y="459"/>
                </a:ln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68580" tIns="34290" rIns="68580" bIns="3429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val 53"/>
          <p:cNvSpPr>
            <a:spLocks noChangeArrowheads="1"/>
          </p:cNvSpPr>
          <p:nvPr/>
        </p:nvSpPr>
        <p:spPr bwMode="auto">
          <a:xfrm>
            <a:off x="3271338" y="1818936"/>
            <a:ext cx="988735" cy="983601"/>
          </a:xfrm>
          <a:prstGeom prst="ellipse">
            <a:avLst/>
          </a:prstGeom>
          <a:solidFill>
            <a:srgbClr val="0070C0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val 53"/>
          <p:cNvSpPr>
            <a:spLocks noChangeArrowheads="1"/>
          </p:cNvSpPr>
          <p:nvPr/>
        </p:nvSpPr>
        <p:spPr bwMode="auto">
          <a:xfrm>
            <a:off x="3271338" y="3115527"/>
            <a:ext cx="988735" cy="983601"/>
          </a:xfrm>
          <a:prstGeom prst="ellipse">
            <a:avLst/>
          </a:prstGeom>
          <a:solidFill>
            <a:srgbClr val="0070C0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val 53"/>
          <p:cNvSpPr>
            <a:spLocks noChangeArrowheads="1"/>
          </p:cNvSpPr>
          <p:nvPr/>
        </p:nvSpPr>
        <p:spPr bwMode="auto">
          <a:xfrm>
            <a:off x="7052065" y="1818936"/>
            <a:ext cx="988735" cy="983601"/>
          </a:xfrm>
          <a:prstGeom prst="ellipse">
            <a:avLst/>
          </a:prstGeom>
          <a:solidFill>
            <a:srgbClr val="0070C0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val 53"/>
          <p:cNvSpPr>
            <a:spLocks noChangeArrowheads="1"/>
          </p:cNvSpPr>
          <p:nvPr/>
        </p:nvSpPr>
        <p:spPr bwMode="auto">
          <a:xfrm>
            <a:off x="7052065" y="3115527"/>
            <a:ext cx="988735" cy="983601"/>
          </a:xfrm>
          <a:prstGeom prst="ellipse">
            <a:avLst/>
          </a:prstGeom>
          <a:solidFill>
            <a:srgbClr val="0070C0"/>
          </a:solidFill>
          <a:ln w="28575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Rectangle 41"/>
          <p:cNvSpPr>
            <a:spLocks noChangeArrowheads="1"/>
          </p:cNvSpPr>
          <p:nvPr/>
        </p:nvSpPr>
        <p:spPr bwMode="auto">
          <a:xfrm>
            <a:off x="5231006" y="2487473"/>
            <a:ext cx="830997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Line 548"/>
          <p:cNvSpPr>
            <a:spLocks noChangeShapeType="1"/>
          </p:cNvSpPr>
          <p:nvPr/>
        </p:nvSpPr>
        <p:spPr bwMode="auto">
          <a:xfrm flipV="1">
            <a:off x="6598440" y="2334651"/>
            <a:ext cx="431062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Line 548"/>
          <p:cNvSpPr>
            <a:spLocks noChangeShapeType="1"/>
          </p:cNvSpPr>
          <p:nvPr/>
        </p:nvSpPr>
        <p:spPr bwMode="auto">
          <a:xfrm flipV="1">
            <a:off x="6598440" y="3630051"/>
            <a:ext cx="431062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Line 548"/>
          <p:cNvSpPr>
            <a:spLocks noChangeShapeType="1"/>
          </p:cNvSpPr>
          <p:nvPr/>
        </p:nvSpPr>
        <p:spPr bwMode="auto">
          <a:xfrm flipV="1">
            <a:off x="4328813" y="3630051"/>
            <a:ext cx="487029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Line 548"/>
          <p:cNvSpPr>
            <a:spLocks noChangeShapeType="1"/>
          </p:cNvSpPr>
          <p:nvPr/>
        </p:nvSpPr>
        <p:spPr bwMode="auto">
          <a:xfrm flipV="1">
            <a:off x="4328814" y="2334651"/>
            <a:ext cx="431062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 Box 55"/>
          <p:cNvSpPr txBox="1">
            <a:spLocks noChangeArrowheads="1"/>
          </p:cNvSpPr>
          <p:nvPr/>
        </p:nvSpPr>
        <p:spPr bwMode="auto">
          <a:xfrm>
            <a:off x="7127791" y="2075619"/>
            <a:ext cx="980952" cy="53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轻量级</a:t>
            </a:r>
            <a:endParaRPr lang="en-US" altLang="zh-CN" sz="15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通信机制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 Box 56"/>
          <p:cNvSpPr txBox="1">
            <a:spLocks noChangeArrowheads="1"/>
          </p:cNvSpPr>
          <p:nvPr/>
        </p:nvSpPr>
        <p:spPr bwMode="auto">
          <a:xfrm>
            <a:off x="3330614" y="2150578"/>
            <a:ext cx="939188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单一职责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 Box 57"/>
          <p:cNvSpPr txBox="1">
            <a:spLocks noChangeArrowheads="1"/>
          </p:cNvSpPr>
          <p:nvPr/>
        </p:nvSpPr>
        <p:spPr bwMode="auto">
          <a:xfrm>
            <a:off x="3328607" y="3435833"/>
            <a:ext cx="930048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服务自治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 Box 60"/>
          <p:cNvSpPr txBox="1">
            <a:spLocks noChangeArrowheads="1"/>
          </p:cNvSpPr>
          <p:nvPr/>
        </p:nvSpPr>
        <p:spPr bwMode="auto">
          <a:xfrm>
            <a:off x="7103722" y="3390099"/>
            <a:ext cx="895004" cy="53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     粒度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Rectangle 61"/>
          <p:cNvSpPr>
            <a:spLocks noChangeArrowheads="1"/>
          </p:cNvSpPr>
          <p:nvPr/>
        </p:nvSpPr>
        <p:spPr bwMode="auto">
          <a:xfrm>
            <a:off x="2627784" y="4117017"/>
            <a:ext cx="1944543" cy="108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指每个微服务应具备独立的业务能力、依赖与运行环境，从开发、构建、部署、测试都可独立运行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Rectangle 62"/>
          <p:cNvSpPr>
            <a:spLocks noChangeArrowheads="1"/>
          </p:cNvSpPr>
          <p:nvPr/>
        </p:nvSpPr>
        <p:spPr bwMode="auto">
          <a:xfrm>
            <a:off x="6750827" y="4117017"/>
            <a:ext cx="18539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微服务粒度是难点，也是争论点。合理的粒度划分微服务而不是一味的把服务做小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 63"/>
          <p:cNvSpPr>
            <a:spLocks noChangeArrowheads="1"/>
          </p:cNvSpPr>
          <p:nvPr/>
        </p:nvSpPr>
        <p:spPr bwMode="auto">
          <a:xfrm>
            <a:off x="6660397" y="995017"/>
            <a:ext cx="1944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微服务间应通过轻量级的通信机制进行交互，具备体量轻和跨语言、跨平台的特点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Rectangle 64"/>
          <p:cNvSpPr>
            <a:spLocks noChangeArrowheads="1"/>
          </p:cNvSpPr>
          <p:nvPr/>
        </p:nvSpPr>
        <p:spPr bwMode="auto">
          <a:xfrm>
            <a:off x="2654319" y="1017169"/>
            <a:ext cx="19445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指一个单元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类、方法或服务等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只关注整个系统功能中单独、有界限的一部分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00"/>
                            </p:stCondLst>
                            <p:childTnLst>
                              <p:par>
                                <p:cTn id="5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00"/>
                            </p:stCondLst>
                            <p:childTnLst>
                              <p:par>
                                <p:cTn id="6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0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300"/>
                            </p:stCondLst>
                            <p:childTnLst>
                              <p:par>
                                <p:cTn id="7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8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300"/>
                            </p:stCondLst>
                            <p:childTnLst>
                              <p:par>
                                <p:cTn id="8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800"/>
                            </p:stCondLst>
                            <p:childTnLst>
                              <p:par>
                                <p:cTn id="8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 tmFilter="0,0; .5, 1; 1, 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4050"/>
                            </p:stCondLst>
                            <p:childTnLst>
                              <p:par>
                                <p:cTn id="9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550"/>
                            </p:stCondLst>
                            <p:childTnLst>
                              <p:par>
                                <p:cTn id="9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50"/>
                            </p:stCondLst>
                            <p:childTnLst>
                              <p:par>
                                <p:cTn id="10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 animBg="1"/>
      <p:bldP spid="63" grpId="0" animBg="1"/>
      <p:bldP spid="64" grpId="0" animBg="1"/>
      <p:bldP spid="65" grpId="0" animBg="1"/>
      <p:bldP spid="67" grpId="0"/>
      <p:bldP spid="68" grpId="0"/>
      <p:bldP spid="70" grpId="0"/>
      <p:bldP spid="71" grpId="0"/>
      <p:bldP spid="72" grpId="0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123478"/>
            <a:ext cx="7236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 何 实 现 微 服 务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934300" y="2335480"/>
            <a:ext cx="2448272" cy="2375693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414066" y="1203598"/>
            <a:ext cx="1447442" cy="1447442"/>
            <a:chOff x="304800" y="673100"/>
            <a:chExt cx="4000500" cy="4000500"/>
          </a:xfrm>
          <a:solidFill>
            <a:srgbClr val="0070C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4518153" y="2148825"/>
            <a:ext cx="373310" cy="37331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75579" y="1657558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开发框架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652120" y="2335479"/>
            <a:ext cx="2448272" cy="2375693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152535" y="1247507"/>
            <a:ext cx="1447442" cy="1447442"/>
            <a:chOff x="304800" y="673100"/>
            <a:chExt cx="4000500" cy="4000500"/>
          </a:xfrm>
          <a:solidFill>
            <a:srgbClr val="0070C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椭圆 38"/>
          <p:cNvSpPr/>
          <p:nvPr/>
        </p:nvSpPr>
        <p:spPr>
          <a:xfrm>
            <a:off x="7309780" y="2148825"/>
            <a:ext cx="373310" cy="37331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22258" y="165284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运行平台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20"/>
          <p:cNvSpPr txBox="1"/>
          <p:nvPr/>
        </p:nvSpPr>
        <p:spPr>
          <a:xfrm>
            <a:off x="3198449" y="2880961"/>
            <a:ext cx="194421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开发框架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具备开箱即用生产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特性，可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大大提高开发效率；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文档丰富、社区活跃；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微服务完整的解决方案</a:t>
            </a:r>
          </a:p>
        </p:txBody>
      </p:sp>
      <p:sp>
        <p:nvSpPr>
          <p:cNvPr id="42" name="TextBox 21"/>
          <p:cNvSpPr txBox="1"/>
          <p:nvPr/>
        </p:nvSpPr>
        <p:spPr>
          <a:xfrm>
            <a:off x="5904148" y="2875317"/>
            <a:ext cx="1944216" cy="16404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容器技术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更高效利用系统资源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更快速的启动时间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一致的运行环境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持续交付和部署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更轻松的迁移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更轻松的维护和扩展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8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8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3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4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2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3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4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3" grpId="0" animBg="1"/>
          <p:bldP spid="34" grpId="0"/>
          <p:bldP spid="35" grpId="0" animBg="1"/>
          <p:bldP spid="39" grpId="0" animBg="1"/>
          <p:bldP spid="40" grpId="0"/>
          <p:bldP spid="41" grpId="0"/>
          <p:bldP spid="41" grpId="1"/>
          <p:bldP spid="42" grpId="0"/>
          <p:bldP spid="4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" dur="8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8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3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4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2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53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54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3" grpId="0" animBg="1"/>
          <p:bldP spid="34" grpId="0"/>
          <p:bldP spid="35" grpId="0" animBg="1"/>
          <p:bldP spid="39" grpId="0" animBg="1"/>
          <p:bldP spid="40" grpId="0"/>
          <p:bldP spid="41" grpId="0"/>
          <p:bldP spid="41" grpId="1"/>
          <p:bldP spid="42" grpId="0"/>
          <p:bldP spid="42" grpId="1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2093</Words>
  <Application>Microsoft Office PowerPoint</Application>
  <PresentationFormat>全屏显示(16:9)</PresentationFormat>
  <Paragraphs>293</Paragraphs>
  <Slides>34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Administrator</cp:lastModifiedBy>
  <cp:revision>136</cp:revision>
  <dcterms:created xsi:type="dcterms:W3CDTF">2015-11-15T06:16:00Z</dcterms:created>
  <dcterms:modified xsi:type="dcterms:W3CDTF">2017-09-18T01:35:02Z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